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oulder" charset="1" panose="00000000000000000000"/>
      <p:regular r:id="rId17"/>
    </p:embeddedFont>
    <p:embeddedFont>
      <p:font typeface="Flatory Slab Condensed" charset="1" panose="00000000000000000000"/>
      <p:regular r:id="rId18"/>
    </p:embeddedFont>
    <p:embeddedFont>
      <p:font typeface="Tex Gyre Bonum Bold" charset="1" panose="00000800000000000000"/>
      <p:regular r:id="rId19"/>
    </p:embeddedFont>
    <p:embeddedFont>
      <p:font typeface="Tex Gyre Bonum" charset="1" panose="00000500000000000000"/>
      <p:regular r:id="rId20"/>
    </p:embeddedFont>
    <p:embeddedFont>
      <p:font typeface="More Sugar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53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64391"/>
            <a:ext cx="15876573" cy="5669379"/>
            <a:chOff x="0" y="0"/>
            <a:chExt cx="3933801" cy="1404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3801" cy="1404724"/>
            </a:xfrm>
            <a:custGeom>
              <a:avLst/>
              <a:gdLst/>
              <a:ahLst/>
              <a:cxnLst/>
              <a:rect r="r" b="b" t="t" l="l"/>
              <a:pathLst>
                <a:path h="1404724" w="3933801">
                  <a:moveTo>
                    <a:pt x="14629" y="0"/>
                  </a:moveTo>
                  <a:lnTo>
                    <a:pt x="3919172" y="0"/>
                  </a:lnTo>
                  <a:cubicBezTo>
                    <a:pt x="3927251" y="0"/>
                    <a:pt x="3933801" y="6550"/>
                    <a:pt x="3933801" y="14629"/>
                  </a:cubicBezTo>
                  <a:lnTo>
                    <a:pt x="3933801" y="1390095"/>
                  </a:lnTo>
                  <a:cubicBezTo>
                    <a:pt x="3933801" y="1398175"/>
                    <a:pt x="3927251" y="1404724"/>
                    <a:pt x="3919172" y="1404724"/>
                  </a:cubicBezTo>
                  <a:lnTo>
                    <a:pt x="14629" y="1404724"/>
                  </a:lnTo>
                  <a:cubicBezTo>
                    <a:pt x="6550" y="1404724"/>
                    <a:pt x="0" y="1398175"/>
                    <a:pt x="0" y="1390095"/>
                  </a:cubicBezTo>
                  <a:lnTo>
                    <a:pt x="0" y="14629"/>
                  </a:lnTo>
                  <a:cubicBezTo>
                    <a:pt x="0" y="6550"/>
                    <a:pt x="6550" y="0"/>
                    <a:pt x="14629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933801" cy="1433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83050" y="5479268"/>
            <a:ext cx="3522223" cy="2452348"/>
          </a:xfrm>
          <a:custGeom>
            <a:avLst/>
            <a:gdLst/>
            <a:ahLst/>
            <a:cxnLst/>
            <a:rect r="r" b="b" t="t" l="l"/>
            <a:pathLst>
              <a:path h="2452348" w="3522223">
                <a:moveTo>
                  <a:pt x="0" y="0"/>
                </a:moveTo>
                <a:lnTo>
                  <a:pt x="3522223" y="0"/>
                </a:lnTo>
                <a:lnTo>
                  <a:pt x="3522223" y="2452349"/>
                </a:lnTo>
                <a:lnTo>
                  <a:pt x="0" y="245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71" y="6069394"/>
            <a:ext cx="4466540" cy="4114800"/>
          </a:xfrm>
          <a:custGeom>
            <a:avLst/>
            <a:gdLst/>
            <a:ahLst/>
            <a:cxnLst/>
            <a:rect r="r" b="b" t="t" l="l"/>
            <a:pathLst>
              <a:path h="4114800" w="4466540">
                <a:moveTo>
                  <a:pt x="0" y="0"/>
                </a:moveTo>
                <a:lnTo>
                  <a:pt x="4466540" y="0"/>
                </a:lnTo>
                <a:lnTo>
                  <a:pt x="4466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07890" y="0"/>
            <a:ext cx="1718193" cy="2293704"/>
          </a:xfrm>
          <a:custGeom>
            <a:avLst/>
            <a:gdLst/>
            <a:ahLst/>
            <a:cxnLst/>
            <a:rect r="r" b="b" t="t" l="l"/>
            <a:pathLst>
              <a:path h="2293704" w="1718193">
                <a:moveTo>
                  <a:pt x="0" y="0"/>
                </a:moveTo>
                <a:lnTo>
                  <a:pt x="1718193" y="0"/>
                </a:lnTo>
                <a:lnTo>
                  <a:pt x="1718193" y="2293704"/>
                </a:lnTo>
                <a:lnTo>
                  <a:pt x="0" y="229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2316" y="2782494"/>
            <a:ext cx="14803368" cy="269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6377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ANÁLISIS ÉTICO DEL MANEJO DE DATOS PERSONALES EN EL CONTEXTO ACADÉMICO: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58236" y="6743542"/>
            <a:ext cx="4617502" cy="47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</a:pPr>
            <a:r>
              <a:rPr lang="en-US" sz="3401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GRUPO 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67273" y="5573841"/>
            <a:ext cx="8399428" cy="100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  <a:spcBef>
                <a:spcPct val="0"/>
              </a:spcBef>
            </a:pPr>
            <a:r>
              <a:rPr lang="en-US" sz="3091">
                <a:solidFill>
                  <a:srgbClr val="000000"/>
                </a:solidFill>
                <a:latin typeface="Flatory Slab Condensed"/>
                <a:ea typeface="Flatory Slab Condensed"/>
                <a:cs typeface="Flatory Slab Condensed"/>
                <a:sym typeface="Flatory Slab Condensed"/>
              </a:rPr>
              <a:t>Un estudio sobre la Universidad Técnica Estatal de Quevedo (UTEQ)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53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6232" y="1480414"/>
            <a:ext cx="7315200" cy="146304"/>
          </a:xfrm>
          <a:custGeom>
            <a:avLst/>
            <a:gdLst/>
            <a:ahLst/>
            <a:cxnLst/>
            <a:rect r="r" b="b" t="t" l="l"/>
            <a:pathLst>
              <a:path h="146304" w="7315200">
                <a:moveTo>
                  <a:pt x="0" y="0"/>
                </a:moveTo>
                <a:lnTo>
                  <a:pt x="7315200" y="0"/>
                </a:lnTo>
                <a:lnTo>
                  <a:pt x="7315200" y="146304"/>
                </a:lnTo>
                <a:lnTo>
                  <a:pt x="0" y="146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5443" y="756184"/>
            <a:ext cx="2240789" cy="1663543"/>
            <a:chOff x="0" y="0"/>
            <a:chExt cx="590167" cy="4381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167" cy="438135"/>
            </a:xfrm>
            <a:custGeom>
              <a:avLst/>
              <a:gdLst/>
              <a:ahLst/>
              <a:cxnLst/>
              <a:rect r="r" b="b" t="t" l="l"/>
              <a:pathLst>
                <a:path h="438135" w="590167">
                  <a:moveTo>
                    <a:pt x="103650" y="0"/>
                  </a:moveTo>
                  <a:lnTo>
                    <a:pt x="486517" y="0"/>
                  </a:lnTo>
                  <a:cubicBezTo>
                    <a:pt x="514006" y="0"/>
                    <a:pt x="540370" y="10920"/>
                    <a:pt x="559808" y="30358"/>
                  </a:cubicBezTo>
                  <a:cubicBezTo>
                    <a:pt x="579246" y="49796"/>
                    <a:pt x="590167" y="76160"/>
                    <a:pt x="590167" y="103650"/>
                  </a:cubicBezTo>
                  <a:lnTo>
                    <a:pt x="590167" y="334485"/>
                  </a:lnTo>
                  <a:cubicBezTo>
                    <a:pt x="590167" y="361974"/>
                    <a:pt x="579246" y="388338"/>
                    <a:pt x="559808" y="407776"/>
                  </a:cubicBezTo>
                  <a:cubicBezTo>
                    <a:pt x="540370" y="427215"/>
                    <a:pt x="514006" y="438135"/>
                    <a:pt x="486517" y="438135"/>
                  </a:cubicBezTo>
                  <a:lnTo>
                    <a:pt x="103650" y="438135"/>
                  </a:lnTo>
                  <a:cubicBezTo>
                    <a:pt x="76160" y="438135"/>
                    <a:pt x="49796" y="427215"/>
                    <a:pt x="30358" y="407776"/>
                  </a:cubicBezTo>
                  <a:cubicBezTo>
                    <a:pt x="10920" y="388338"/>
                    <a:pt x="0" y="361974"/>
                    <a:pt x="0" y="334485"/>
                  </a:cubicBezTo>
                  <a:lnTo>
                    <a:pt x="0" y="103650"/>
                  </a:lnTo>
                  <a:cubicBezTo>
                    <a:pt x="0" y="76160"/>
                    <a:pt x="10920" y="49796"/>
                    <a:pt x="30358" y="30358"/>
                  </a:cubicBezTo>
                  <a:cubicBezTo>
                    <a:pt x="49796" y="10920"/>
                    <a:pt x="76160" y="0"/>
                    <a:pt x="103650" y="0"/>
                  </a:cubicBezTo>
                  <a:close/>
                </a:path>
              </a:pathLst>
            </a:custGeom>
            <a:solidFill>
              <a:srgbClr val="B6C3E7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90167" cy="46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66561" y="756184"/>
            <a:ext cx="9139415" cy="1448459"/>
            <a:chOff x="0" y="0"/>
            <a:chExt cx="2407089" cy="3814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7089" cy="381487"/>
            </a:xfrm>
            <a:custGeom>
              <a:avLst/>
              <a:gdLst/>
              <a:ahLst/>
              <a:cxnLst/>
              <a:rect r="r" b="b" t="t" l="l"/>
              <a:pathLst>
                <a:path h="381487" w="2407089">
                  <a:moveTo>
                    <a:pt x="44049" y="0"/>
                  </a:moveTo>
                  <a:lnTo>
                    <a:pt x="2363040" y="0"/>
                  </a:lnTo>
                  <a:cubicBezTo>
                    <a:pt x="2374722" y="0"/>
                    <a:pt x="2385926" y="4641"/>
                    <a:pt x="2394187" y="12902"/>
                  </a:cubicBezTo>
                  <a:cubicBezTo>
                    <a:pt x="2402448" y="21162"/>
                    <a:pt x="2407089" y="32366"/>
                    <a:pt x="2407089" y="44049"/>
                  </a:cubicBezTo>
                  <a:lnTo>
                    <a:pt x="2407089" y="337438"/>
                  </a:lnTo>
                  <a:cubicBezTo>
                    <a:pt x="2407089" y="349121"/>
                    <a:pt x="2402448" y="360325"/>
                    <a:pt x="2394187" y="368586"/>
                  </a:cubicBezTo>
                  <a:cubicBezTo>
                    <a:pt x="2385926" y="376846"/>
                    <a:pt x="2374722" y="381487"/>
                    <a:pt x="2363040" y="381487"/>
                  </a:cubicBezTo>
                  <a:lnTo>
                    <a:pt x="44049" y="381487"/>
                  </a:lnTo>
                  <a:cubicBezTo>
                    <a:pt x="19721" y="381487"/>
                    <a:pt x="0" y="361766"/>
                    <a:pt x="0" y="337438"/>
                  </a:cubicBezTo>
                  <a:lnTo>
                    <a:pt x="0" y="44049"/>
                  </a:lnTo>
                  <a:cubicBezTo>
                    <a:pt x="0" y="32366"/>
                    <a:pt x="4641" y="21162"/>
                    <a:pt x="12902" y="12902"/>
                  </a:cubicBezTo>
                  <a:cubicBezTo>
                    <a:pt x="21162" y="4641"/>
                    <a:pt x="32366" y="0"/>
                    <a:pt x="44049" y="0"/>
                  </a:cubicBezTo>
                  <a:close/>
                </a:path>
              </a:pathLst>
            </a:custGeom>
            <a:solidFill>
              <a:srgbClr val="DDE1B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407089" cy="410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09934" y="2795518"/>
            <a:ext cx="14068131" cy="5203238"/>
            <a:chOff x="0" y="0"/>
            <a:chExt cx="3705187" cy="137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05187" cy="1370400"/>
            </a:xfrm>
            <a:custGeom>
              <a:avLst/>
              <a:gdLst/>
              <a:ahLst/>
              <a:cxnLst/>
              <a:rect r="r" b="b" t="t" l="l"/>
              <a:pathLst>
                <a:path h="1370400" w="3705187">
                  <a:moveTo>
                    <a:pt x="16509" y="0"/>
                  </a:moveTo>
                  <a:lnTo>
                    <a:pt x="3688678" y="0"/>
                  </a:lnTo>
                  <a:cubicBezTo>
                    <a:pt x="3697796" y="0"/>
                    <a:pt x="3705187" y="7392"/>
                    <a:pt x="3705187" y="16509"/>
                  </a:cubicBezTo>
                  <a:lnTo>
                    <a:pt x="3705187" y="1353891"/>
                  </a:lnTo>
                  <a:cubicBezTo>
                    <a:pt x="3705187" y="1363009"/>
                    <a:pt x="3697796" y="1370400"/>
                    <a:pt x="3688678" y="1370400"/>
                  </a:cubicBezTo>
                  <a:lnTo>
                    <a:pt x="16509" y="1370400"/>
                  </a:lnTo>
                  <a:cubicBezTo>
                    <a:pt x="7392" y="1370400"/>
                    <a:pt x="0" y="1363009"/>
                    <a:pt x="0" y="1353891"/>
                  </a:cubicBezTo>
                  <a:lnTo>
                    <a:pt x="0" y="16509"/>
                  </a:lnTo>
                  <a:cubicBezTo>
                    <a:pt x="0" y="7392"/>
                    <a:pt x="7392" y="0"/>
                    <a:pt x="16509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3705187" cy="139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39691" y="2765651"/>
            <a:ext cx="13608619" cy="515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2986" indent="-386493" lvl="1">
              <a:lnSpc>
                <a:spcPts val="5155"/>
              </a:lnSpc>
              <a:buFont typeface="Arial"/>
              <a:buChar char="•"/>
            </a:pPr>
            <a:r>
              <a:rPr lang="en-US" sz="3580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Implementar capacitaciones periódicas para docentes, estudiantes y personal administrativo.</a:t>
            </a:r>
          </a:p>
          <a:p>
            <a:pPr algn="just" marL="772986" indent="-386493" lvl="1">
              <a:lnSpc>
                <a:spcPts val="5155"/>
              </a:lnSpc>
              <a:buFont typeface="Arial"/>
              <a:buChar char="•"/>
            </a:pPr>
            <a:r>
              <a:rPr lang="en-US" sz="3580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Evaluar y reforzar los protocolos, asegurando su correcta aplicación.</a:t>
            </a:r>
          </a:p>
          <a:p>
            <a:pPr algn="just" marL="772986" indent="-386493" lvl="1">
              <a:lnSpc>
                <a:spcPts val="5155"/>
              </a:lnSpc>
              <a:buFont typeface="Arial"/>
              <a:buChar char="•"/>
            </a:pPr>
            <a:r>
              <a:rPr lang="en-US" sz="3580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Garantizar políticas claras de consentimiento informado y acceso a la información</a:t>
            </a:r>
          </a:p>
          <a:p>
            <a:pPr algn="just" marL="772986" indent="-386493" lvl="1">
              <a:lnSpc>
                <a:spcPts val="5155"/>
              </a:lnSpc>
              <a:buFont typeface="Arial"/>
              <a:buChar char="•"/>
            </a:pPr>
            <a:r>
              <a:rPr lang="en-US" sz="3580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Designar un Delegado de Protección de Datos y establecer mecanismos de supervisión continua.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57223" y="909269"/>
            <a:ext cx="1477228" cy="1510458"/>
          </a:xfrm>
          <a:custGeom>
            <a:avLst/>
            <a:gdLst/>
            <a:ahLst/>
            <a:cxnLst/>
            <a:rect r="r" b="b" t="t" l="l"/>
            <a:pathLst>
              <a:path h="1510458" w="1477228">
                <a:moveTo>
                  <a:pt x="0" y="0"/>
                </a:moveTo>
                <a:lnTo>
                  <a:pt x="1477228" y="0"/>
                </a:lnTo>
                <a:lnTo>
                  <a:pt x="1477228" y="1510458"/>
                </a:lnTo>
                <a:lnTo>
                  <a:pt x="0" y="1510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335370" y="7923848"/>
            <a:ext cx="2240789" cy="1663543"/>
            <a:chOff x="0" y="0"/>
            <a:chExt cx="590167" cy="4381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0167" cy="438135"/>
            </a:xfrm>
            <a:custGeom>
              <a:avLst/>
              <a:gdLst/>
              <a:ahLst/>
              <a:cxnLst/>
              <a:rect r="r" b="b" t="t" l="l"/>
              <a:pathLst>
                <a:path h="438135" w="590167">
                  <a:moveTo>
                    <a:pt x="103650" y="0"/>
                  </a:moveTo>
                  <a:lnTo>
                    <a:pt x="486517" y="0"/>
                  </a:lnTo>
                  <a:cubicBezTo>
                    <a:pt x="514006" y="0"/>
                    <a:pt x="540370" y="10920"/>
                    <a:pt x="559808" y="30358"/>
                  </a:cubicBezTo>
                  <a:cubicBezTo>
                    <a:pt x="579246" y="49796"/>
                    <a:pt x="590167" y="76160"/>
                    <a:pt x="590167" y="103650"/>
                  </a:cubicBezTo>
                  <a:lnTo>
                    <a:pt x="590167" y="334485"/>
                  </a:lnTo>
                  <a:cubicBezTo>
                    <a:pt x="590167" y="361974"/>
                    <a:pt x="579246" y="388338"/>
                    <a:pt x="559808" y="407776"/>
                  </a:cubicBezTo>
                  <a:cubicBezTo>
                    <a:pt x="540370" y="427215"/>
                    <a:pt x="514006" y="438135"/>
                    <a:pt x="486517" y="438135"/>
                  </a:cubicBezTo>
                  <a:lnTo>
                    <a:pt x="103650" y="438135"/>
                  </a:lnTo>
                  <a:cubicBezTo>
                    <a:pt x="76160" y="438135"/>
                    <a:pt x="49796" y="427215"/>
                    <a:pt x="30358" y="407776"/>
                  </a:cubicBezTo>
                  <a:cubicBezTo>
                    <a:pt x="10920" y="388338"/>
                    <a:pt x="0" y="361974"/>
                    <a:pt x="0" y="334485"/>
                  </a:cubicBezTo>
                  <a:lnTo>
                    <a:pt x="0" y="103650"/>
                  </a:lnTo>
                  <a:cubicBezTo>
                    <a:pt x="0" y="76160"/>
                    <a:pt x="10920" y="49796"/>
                    <a:pt x="30358" y="30358"/>
                  </a:cubicBezTo>
                  <a:cubicBezTo>
                    <a:pt x="49796" y="10920"/>
                    <a:pt x="76160" y="0"/>
                    <a:pt x="103650" y="0"/>
                  </a:cubicBezTo>
                  <a:close/>
                </a:path>
              </a:pathLst>
            </a:custGeom>
            <a:solidFill>
              <a:srgbClr val="B6C3E7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590167" cy="46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335370" y="8067343"/>
            <a:ext cx="2169312" cy="1522857"/>
          </a:xfrm>
          <a:custGeom>
            <a:avLst/>
            <a:gdLst/>
            <a:ahLst/>
            <a:cxnLst/>
            <a:rect r="r" b="b" t="t" l="l"/>
            <a:pathLst>
              <a:path h="1522857" w="2169312">
                <a:moveTo>
                  <a:pt x="0" y="0"/>
                </a:moveTo>
                <a:lnTo>
                  <a:pt x="2169312" y="0"/>
                </a:lnTo>
                <a:lnTo>
                  <a:pt x="216931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635929" y="8755620"/>
            <a:ext cx="7315200" cy="146304"/>
          </a:xfrm>
          <a:custGeom>
            <a:avLst/>
            <a:gdLst/>
            <a:ahLst/>
            <a:cxnLst/>
            <a:rect r="r" b="b" t="t" l="l"/>
            <a:pathLst>
              <a:path h="146304" w="7315200">
                <a:moveTo>
                  <a:pt x="0" y="0"/>
                </a:moveTo>
                <a:lnTo>
                  <a:pt x="7315200" y="0"/>
                </a:lnTo>
                <a:lnTo>
                  <a:pt x="7315200" y="146304"/>
                </a:lnTo>
                <a:lnTo>
                  <a:pt x="0" y="146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4391334" y="-95738"/>
            <a:ext cx="4057384" cy="5903601"/>
          </a:xfrm>
          <a:custGeom>
            <a:avLst/>
            <a:gdLst/>
            <a:ahLst/>
            <a:cxnLst/>
            <a:rect r="r" b="b" t="t" l="l"/>
            <a:pathLst>
              <a:path h="5903601" w="4057384">
                <a:moveTo>
                  <a:pt x="4057384" y="0"/>
                </a:moveTo>
                <a:lnTo>
                  <a:pt x="0" y="0"/>
                </a:lnTo>
                <a:lnTo>
                  <a:pt x="0" y="5903601"/>
                </a:lnTo>
                <a:lnTo>
                  <a:pt x="4057384" y="5903601"/>
                </a:lnTo>
                <a:lnTo>
                  <a:pt x="40573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966561" y="930504"/>
            <a:ext cx="8862572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6400">
                <a:solidFill>
                  <a:srgbClr val="263156"/>
                </a:solidFill>
                <a:latin typeface="Boulder"/>
                <a:ea typeface="Boulder"/>
                <a:cs typeface="Boulder"/>
                <a:sym typeface="Boulder"/>
              </a:rPr>
              <a:t>Conclusión</a:t>
            </a:r>
          </a:p>
        </p:txBody>
      </p:sp>
      <p:sp>
        <p:nvSpPr>
          <p:cNvPr name="Freeform 21" id="21"/>
          <p:cNvSpPr/>
          <p:nvPr/>
        </p:nvSpPr>
        <p:spPr>
          <a:xfrm flipH="false" flipV="true" rot="0">
            <a:off x="0" y="4340622"/>
            <a:ext cx="4057384" cy="5903601"/>
          </a:xfrm>
          <a:custGeom>
            <a:avLst/>
            <a:gdLst/>
            <a:ahLst/>
            <a:cxnLst/>
            <a:rect r="r" b="b" t="t" l="l"/>
            <a:pathLst>
              <a:path h="5903601" w="4057384">
                <a:moveTo>
                  <a:pt x="0" y="5903601"/>
                </a:moveTo>
                <a:lnTo>
                  <a:pt x="4057384" y="5903601"/>
                </a:lnTo>
                <a:lnTo>
                  <a:pt x="4057384" y="0"/>
                </a:lnTo>
                <a:lnTo>
                  <a:pt x="0" y="0"/>
                </a:lnTo>
                <a:lnTo>
                  <a:pt x="0" y="590360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1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0" y="-95250"/>
            <a:ext cx="9239250" cy="10583441"/>
            <a:chOff x="0" y="0"/>
            <a:chExt cx="2433383" cy="27874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3383" cy="2787408"/>
            </a:xfrm>
            <a:custGeom>
              <a:avLst/>
              <a:gdLst/>
              <a:ahLst/>
              <a:cxnLst/>
              <a:rect r="r" b="b" t="t" l="l"/>
              <a:pathLst>
                <a:path h="2787408" w="2433383">
                  <a:moveTo>
                    <a:pt x="0" y="0"/>
                  </a:moveTo>
                  <a:lnTo>
                    <a:pt x="2433383" y="0"/>
                  </a:lnTo>
                  <a:lnTo>
                    <a:pt x="2433383" y="2787408"/>
                  </a:lnTo>
                  <a:lnTo>
                    <a:pt x="0" y="2787408"/>
                  </a:lnTo>
                  <a:close/>
                </a:path>
              </a:pathLst>
            </a:custGeom>
            <a:solidFill>
              <a:srgbClr val="263156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33383" cy="2815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91910" y="1028700"/>
            <a:ext cx="12304180" cy="12842854"/>
            <a:chOff x="0" y="0"/>
            <a:chExt cx="2936172" cy="30647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36172" cy="3064717"/>
            </a:xfrm>
            <a:custGeom>
              <a:avLst/>
              <a:gdLst/>
              <a:ahLst/>
              <a:cxnLst/>
              <a:rect r="r" b="b" t="t" l="l"/>
              <a:pathLst>
                <a:path h="3064717" w="2936172">
                  <a:moveTo>
                    <a:pt x="1468086" y="0"/>
                  </a:moveTo>
                  <a:cubicBezTo>
                    <a:pt x="657284" y="0"/>
                    <a:pt x="0" y="686060"/>
                    <a:pt x="0" y="1532358"/>
                  </a:cubicBezTo>
                  <a:cubicBezTo>
                    <a:pt x="0" y="2378656"/>
                    <a:pt x="657284" y="3064717"/>
                    <a:pt x="1468086" y="3064717"/>
                  </a:cubicBezTo>
                  <a:cubicBezTo>
                    <a:pt x="2278887" y="3064717"/>
                    <a:pt x="2936172" y="2378656"/>
                    <a:pt x="2936172" y="1532358"/>
                  </a:cubicBezTo>
                  <a:cubicBezTo>
                    <a:pt x="2936172" y="686060"/>
                    <a:pt x="2278887" y="0"/>
                    <a:pt x="1468086" y="0"/>
                  </a:cubicBezTo>
                  <a:close/>
                </a:path>
              </a:pathLst>
            </a:custGeom>
            <a:solidFill>
              <a:srgbClr val="03A9F4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275266" y="258742"/>
              <a:ext cx="2385639" cy="2518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30167" y="2672077"/>
            <a:ext cx="8227666" cy="3460010"/>
            <a:chOff x="0" y="0"/>
            <a:chExt cx="2166957" cy="9112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6957" cy="911278"/>
            </a:xfrm>
            <a:custGeom>
              <a:avLst/>
              <a:gdLst/>
              <a:ahLst/>
              <a:cxnLst/>
              <a:rect r="r" b="b" t="t" l="l"/>
              <a:pathLst>
                <a:path h="911278" w="2166957">
                  <a:moveTo>
                    <a:pt x="28229" y="0"/>
                  </a:moveTo>
                  <a:lnTo>
                    <a:pt x="2138729" y="0"/>
                  </a:lnTo>
                  <a:cubicBezTo>
                    <a:pt x="2146215" y="0"/>
                    <a:pt x="2153395" y="2974"/>
                    <a:pt x="2158689" y="8268"/>
                  </a:cubicBezTo>
                  <a:cubicBezTo>
                    <a:pt x="2163983" y="13562"/>
                    <a:pt x="2166957" y="20742"/>
                    <a:pt x="2166957" y="28229"/>
                  </a:cubicBezTo>
                  <a:lnTo>
                    <a:pt x="2166957" y="883050"/>
                  </a:lnTo>
                  <a:cubicBezTo>
                    <a:pt x="2166957" y="898640"/>
                    <a:pt x="2154319" y="911278"/>
                    <a:pt x="2138729" y="911278"/>
                  </a:cubicBezTo>
                  <a:lnTo>
                    <a:pt x="28229" y="911278"/>
                  </a:lnTo>
                  <a:cubicBezTo>
                    <a:pt x="12638" y="911278"/>
                    <a:pt x="0" y="898640"/>
                    <a:pt x="0" y="883050"/>
                  </a:cubicBezTo>
                  <a:lnTo>
                    <a:pt x="0" y="28229"/>
                  </a:lnTo>
                  <a:cubicBezTo>
                    <a:pt x="0" y="12638"/>
                    <a:pt x="12638" y="0"/>
                    <a:pt x="28229" y="0"/>
                  </a:cubicBezTo>
                  <a:close/>
                </a:path>
              </a:pathLst>
            </a:custGeom>
            <a:solidFill>
              <a:srgbClr val="FFD285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166957" cy="939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52163" y="6132087"/>
            <a:ext cx="4783674" cy="3924606"/>
          </a:xfrm>
          <a:custGeom>
            <a:avLst/>
            <a:gdLst/>
            <a:ahLst/>
            <a:cxnLst/>
            <a:rect r="r" b="b" t="t" l="l"/>
            <a:pathLst>
              <a:path h="3924606" w="4783674">
                <a:moveTo>
                  <a:pt x="0" y="0"/>
                </a:moveTo>
                <a:lnTo>
                  <a:pt x="4783674" y="0"/>
                </a:lnTo>
                <a:lnTo>
                  <a:pt x="4783674" y="3924606"/>
                </a:lnTo>
                <a:lnTo>
                  <a:pt x="0" y="3924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74389" y="3667656"/>
            <a:ext cx="6513611" cy="6820535"/>
          </a:xfrm>
          <a:custGeom>
            <a:avLst/>
            <a:gdLst/>
            <a:ahLst/>
            <a:cxnLst/>
            <a:rect r="r" b="b" t="t" l="l"/>
            <a:pathLst>
              <a:path h="6820535" w="6513611">
                <a:moveTo>
                  <a:pt x="0" y="0"/>
                </a:moveTo>
                <a:lnTo>
                  <a:pt x="6513611" y="0"/>
                </a:lnTo>
                <a:lnTo>
                  <a:pt x="6513611" y="6820535"/>
                </a:lnTo>
                <a:lnTo>
                  <a:pt x="0" y="6820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70209" y="3049532"/>
            <a:ext cx="7547581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679"/>
              </a:lnSpc>
            </a:pPr>
            <a:r>
              <a:rPr lang="en-US" sz="88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MUCHAS GRACIAS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427" y="3667656"/>
            <a:ext cx="6513611" cy="6820535"/>
          </a:xfrm>
          <a:custGeom>
            <a:avLst/>
            <a:gdLst/>
            <a:ahLst/>
            <a:cxnLst/>
            <a:rect r="r" b="b" t="t" l="l"/>
            <a:pathLst>
              <a:path h="6820535" w="6513611">
                <a:moveTo>
                  <a:pt x="6513611" y="0"/>
                </a:moveTo>
                <a:lnTo>
                  <a:pt x="0" y="0"/>
                </a:lnTo>
                <a:lnTo>
                  <a:pt x="0" y="6820535"/>
                </a:lnTo>
                <a:lnTo>
                  <a:pt x="6513611" y="6820535"/>
                </a:lnTo>
                <a:lnTo>
                  <a:pt x="65136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53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46839">
            <a:off x="10896741" y="6220854"/>
            <a:ext cx="13269850" cy="4760559"/>
          </a:xfrm>
          <a:custGeom>
            <a:avLst/>
            <a:gdLst/>
            <a:ahLst/>
            <a:cxnLst/>
            <a:rect r="r" b="b" t="t" l="l"/>
            <a:pathLst>
              <a:path h="4760559" w="13269850">
                <a:moveTo>
                  <a:pt x="0" y="0"/>
                </a:moveTo>
                <a:lnTo>
                  <a:pt x="13269850" y="0"/>
                </a:lnTo>
                <a:lnTo>
                  <a:pt x="13269850" y="4760558"/>
                </a:lnTo>
                <a:lnTo>
                  <a:pt x="0" y="47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05897" y="3053771"/>
            <a:ext cx="13693145" cy="5547362"/>
            <a:chOff x="0" y="0"/>
            <a:chExt cx="3606425" cy="14610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06425" cy="1461034"/>
            </a:xfrm>
            <a:custGeom>
              <a:avLst/>
              <a:gdLst/>
              <a:ahLst/>
              <a:cxnLst/>
              <a:rect r="r" b="b" t="t" l="l"/>
              <a:pathLst>
                <a:path h="1461034" w="3606425">
                  <a:moveTo>
                    <a:pt x="16962" y="0"/>
                  </a:moveTo>
                  <a:lnTo>
                    <a:pt x="3589463" y="0"/>
                  </a:lnTo>
                  <a:cubicBezTo>
                    <a:pt x="3598831" y="0"/>
                    <a:pt x="3606425" y="7594"/>
                    <a:pt x="3606425" y="16962"/>
                  </a:cubicBezTo>
                  <a:lnTo>
                    <a:pt x="3606425" y="1444072"/>
                  </a:lnTo>
                  <a:cubicBezTo>
                    <a:pt x="3606425" y="1448570"/>
                    <a:pt x="3604638" y="1452885"/>
                    <a:pt x="3601457" y="1456066"/>
                  </a:cubicBezTo>
                  <a:cubicBezTo>
                    <a:pt x="3598276" y="1459247"/>
                    <a:pt x="3593962" y="1461034"/>
                    <a:pt x="3589463" y="1461034"/>
                  </a:cubicBezTo>
                  <a:lnTo>
                    <a:pt x="16962" y="1461034"/>
                  </a:lnTo>
                  <a:cubicBezTo>
                    <a:pt x="7594" y="1461034"/>
                    <a:pt x="0" y="1453440"/>
                    <a:pt x="0" y="1444072"/>
                  </a:cubicBezTo>
                  <a:lnTo>
                    <a:pt x="0" y="16962"/>
                  </a:lnTo>
                  <a:cubicBezTo>
                    <a:pt x="0" y="7594"/>
                    <a:pt x="7594" y="0"/>
                    <a:pt x="16962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606425" cy="148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40464" y="1028700"/>
            <a:ext cx="8024012" cy="1468686"/>
            <a:chOff x="0" y="0"/>
            <a:chExt cx="2113320" cy="3868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3320" cy="386814"/>
            </a:xfrm>
            <a:custGeom>
              <a:avLst/>
              <a:gdLst/>
              <a:ahLst/>
              <a:cxnLst/>
              <a:rect r="r" b="b" t="t" l="l"/>
              <a:pathLst>
                <a:path h="386814" w="2113320">
                  <a:moveTo>
                    <a:pt x="50172" y="0"/>
                  </a:moveTo>
                  <a:lnTo>
                    <a:pt x="2063148" y="0"/>
                  </a:lnTo>
                  <a:cubicBezTo>
                    <a:pt x="2076455" y="0"/>
                    <a:pt x="2089216" y="5286"/>
                    <a:pt x="2098625" y="14695"/>
                  </a:cubicBezTo>
                  <a:cubicBezTo>
                    <a:pt x="2108034" y="24104"/>
                    <a:pt x="2113320" y="36865"/>
                    <a:pt x="2113320" y="50172"/>
                  </a:cubicBezTo>
                  <a:lnTo>
                    <a:pt x="2113320" y="336643"/>
                  </a:lnTo>
                  <a:cubicBezTo>
                    <a:pt x="2113320" y="364352"/>
                    <a:pt x="2090857" y="386814"/>
                    <a:pt x="2063148" y="386814"/>
                  </a:cubicBezTo>
                  <a:lnTo>
                    <a:pt x="50172" y="386814"/>
                  </a:lnTo>
                  <a:cubicBezTo>
                    <a:pt x="22463" y="386814"/>
                    <a:pt x="0" y="364352"/>
                    <a:pt x="0" y="336643"/>
                  </a:cubicBezTo>
                  <a:lnTo>
                    <a:pt x="0" y="50172"/>
                  </a:lnTo>
                  <a:cubicBezTo>
                    <a:pt x="0" y="22463"/>
                    <a:pt x="22463" y="0"/>
                    <a:pt x="50172" y="0"/>
                  </a:cubicBezTo>
                  <a:close/>
                </a:path>
              </a:pathLst>
            </a:custGeom>
            <a:solidFill>
              <a:srgbClr val="DDE1B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13320" cy="41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62789" y="6531700"/>
            <a:ext cx="2168686" cy="3755300"/>
          </a:xfrm>
          <a:custGeom>
            <a:avLst/>
            <a:gdLst/>
            <a:ahLst/>
            <a:cxnLst/>
            <a:rect r="r" b="b" t="t" l="l"/>
            <a:pathLst>
              <a:path h="3755300" w="2168686">
                <a:moveTo>
                  <a:pt x="0" y="0"/>
                </a:moveTo>
                <a:lnTo>
                  <a:pt x="2168686" y="0"/>
                </a:lnTo>
                <a:lnTo>
                  <a:pt x="2168686" y="3755300"/>
                </a:lnTo>
                <a:lnTo>
                  <a:pt x="0" y="375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951442" y="6452442"/>
            <a:ext cx="2070662" cy="3834558"/>
          </a:xfrm>
          <a:custGeom>
            <a:avLst/>
            <a:gdLst/>
            <a:ahLst/>
            <a:cxnLst/>
            <a:rect r="r" b="b" t="t" l="l"/>
            <a:pathLst>
              <a:path h="3834558" w="2070662">
                <a:moveTo>
                  <a:pt x="2070662" y="0"/>
                </a:moveTo>
                <a:lnTo>
                  <a:pt x="0" y="0"/>
                </a:lnTo>
                <a:lnTo>
                  <a:pt x="0" y="3834558"/>
                </a:lnTo>
                <a:lnTo>
                  <a:pt x="2070662" y="3834558"/>
                </a:lnTo>
                <a:lnTo>
                  <a:pt x="207066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8758" y="3493291"/>
            <a:ext cx="13390485" cy="458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La Motivación: </a:t>
            </a:r>
            <a:r>
              <a:rPr lang="en-US" sz="34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Preocupación por la falta de transparencia en plataformas institucionales y posibles vulneraciones de privacidad.</a:t>
            </a:r>
          </a:p>
          <a:p>
            <a:pPr algn="l">
              <a:lnSpc>
                <a:spcPts val="4549"/>
              </a:lnSpc>
            </a:pPr>
            <a:r>
              <a:rPr lang="en-US" sz="34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Metodología: </a:t>
            </a:r>
            <a:r>
              <a:rPr lang="en-US" sz="34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Encuestas a estudiantes, docentes y personal administrativo.</a:t>
            </a:r>
          </a:p>
          <a:p>
            <a:pPr algn="l">
              <a:lnSpc>
                <a:spcPts val="4549"/>
              </a:lnSpc>
            </a:pPr>
            <a:r>
              <a:rPr lang="en-US" sz="34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Objetivo: </a:t>
            </a:r>
            <a:r>
              <a:rPr lang="en-US" sz="34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Proponer lineamientos éticos que equilibren eficiencia académica y protección de derechos.</a:t>
            </a:r>
          </a:p>
          <a:p>
            <a:pPr algn="l" marL="0" indent="0" lvl="1">
              <a:lnSpc>
                <a:spcPts val="454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105897" y="9111996"/>
            <a:ext cx="7315200" cy="146304"/>
          </a:xfrm>
          <a:custGeom>
            <a:avLst/>
            <a:gdLst/>
            <a:ahLst/>
            <a:cxnLst/>
            <a:rect r="r" b="b" t="t" l="l"/>
            <a:pathLst>
              <a:path h="146304" w="7315200">
                <a:moveTo>
                  <a:pt x="0" y="0"/>
                </a:moveTo>
                <a:lnTo>
                  <a:pt x="7315200" y="0"/>
                </a:lnTo>
                <a:lnTo>
                  <a:pt x="7315200" y="146304"/>
                </a:lnTo>
                <a:lnTo>
                  <a:pt x="0" y="146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18791" y="1243931"/>
            <a:ext cx="743519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40"/>
              </a:lnSpc>
              <a:spcBef>
                <a:spcPct val="0"/>
              </a:spcBef>
            </a:pPr>
            <a:r>
              <a:rPr lang="en-US" sz="6700">
                <a:solidFill>
                  <a:srgbClr val="093A47"/>
                </a:solidFill>
                <a:latin typeface="Boulder"/>
                <a:ea typeface="Boulder"/>
                <a:cs typeface="Boulder"/>
                <a:sym typeface="Boulder"/>
              </a:rPr>
              <a:t>INTRODUCCIÓN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169503" y="9111996"/>
            <a:ext cx="7315200" cy="146304"/>
          </a:xfrm>
          <a:custGeom>
            <a:avLst/>
            <a:gdLst/>
            <a:ahLst/>
            <a:cxnLst/>
            <a:rect r="r" b="b" t="t" l="l"/>
            <a:pathLst>
              <a:path h="146304" w="7315200">
                <a:moveTo>
                  <a:pt x="0" y="0"/>
                </a:moveTo>
                <a:lnTo>
                  <a:pt x="7315200" y="0"/>
                </a:lnTo>
                <a:lnTo>
                  <a:pt x="7315200" y="146304"/>
                </a:lnTo>
                <a:lnTo>
                  <a:pt x="0" y="146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53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46839">
            <a:off x="10896741" y="6220854"/>
            <a:ext cx="13269850" cy="4760559"/>
          </a:xfrm>
          <a:custGeom>
            <a:avLst/>
            <a:gdLst/>
            <a:ahLst/>
            <a:cxnLst/>
            <a:rect r="r" b="b" t="t" l="l"/>
            <a:pathLst>
              <a:path h="4760559" w="13269850">
                <a:moveTo>
                  <a:pt x="0" y="0"/>
                </a:moveTo>
                <a:lnTo>
                  <a:pt x="13269850" y="0"/>
                </a:lnTo>
                <a:lnTo>
                  <a:pt x="13269850" y="4760558"/>
                </a:lnTo>
                <a:lnTo>
                  <a:pt x="0" y="47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05897" y="3010488"/>
            <a:ext cx="14742320" cy="5727206"/>
            <a:chOff x="0" y="0"/>
            <a:chExt cx="3882751" cy="15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82751" cy="1508400"/>
            </a:xfrm>
            <a:custGeom>
              <a:avLst/>
              <a:gdLst/>
              <a:ahLst/>
              <a:cxnLst/>
              <a:rect r="r" b="b" t="t" l="l"/>
              <a:pathLst>
                <a:path h="1508400" w="3882751">
                  <a:moveTo>
                    <a:pt x="15754" y="0"/>
                  </a:moveTo>
                  <a:lnTo>
                    <a:pt x="3866997" y="0"/>
                  </a:lnTo>
                  <a:cubicBezTo>
                    <a:pt x="3875698" y="0"/>
                    <a:pt x="3882751" y="7054"/>
                    <a:pt x="3882751" y="15754"/>
                  </a:cubicBezTo>
                  <a:lnTo>
                    <a:pt x="3882751" y="1492646"/>
                  </a:lnTo>
                  <a:cubicBezTo>
                    <a:pt x="3882751" y="1501346"/>
                    <a:pt x="3875698" y="1508400"/>
                    <a:pt x="3866997" y="1508400"/>
                  </a:cubicBezTo>
                  <a:lnTo>
                    <a:pt x="15754" y="1508400"/>
                  </a:lnTo>
                  <a:cubicBezTo>
                    <a:pt x="7054" y="1508400"/>
                    <a:pt x="0" y="1501346"/>
                    <a:pt x="0" y="1492646"/>
                  </a:cubicBezTo>
                  <a:lnTo>
                    <a:pt x="0" y="15754"/>
                  </a:lnTo>
                  <a:cubicBezTo>
                    <a:pt x="0" y="7054"/>
                    <a:pt x="7054" y="0"/>
                    <a:pt x="15754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882751" cy="1536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40464" y="781307"/>
            <a:ext cx="8024012" cy="1468686"/>
            <a:chOff x="0" y="0"/>
            <a:chExt cx="2113320" cy="3868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3320" cy="386814"/>
            </a:xfrm>
            <a:custGeom>
              <a:avLst/>
              <a:gdLst/>
              <a:ahLst/>
              <a:cxnLst/>
              <a:rect r="r" b="b" t="t" l="l"/>
              <a:pathLst>
                <a:path h="386814" w="2113320">
                  <a:moveTo>
                    <a:pt x="50172" y="0"/>
                  </a:moveTo>
                  <a:lnTo>
                    <a:pt x="2063148" y="0"/>
                  </a:lnTo>
                  <a:cubicBezTo>
                    <a:pt x="2076455" y="0"/>
                    <a:pt x="2089216" y="5286"/>
                    <a:pt x="2098625" y="14695"/>
                  </a:cubicBezTo>
                  <a:cubicBezTo>
                    <a:pt x="2108034" y="24104"/>
                    <a:pt x="2113320" y="36865"/>
                    <a:pt x="2113320" y="50172"/>
                  </a:cubicBezTo>
                  <a:lnTo>
                    <a:pt x="2113320" y="336643"/>
                  </a:lnTo>
                  <a:cubicBezTo>
                    <a:pt x="2113320" y="364352"/>
                    <a:pt x="2090857" y="386814"/>
                    <a:pt x="2063148" y="386814"/>
                  </a:cubicBezTo>
                  <a:lnTo>
                    <a:pt x="50172" y="386814"/>
                  </a:lnTo>
                  <a:cubicBezTo>
                    <a:pt x="22463" y="386814"/>
                    <a:pt x="0" y="364352"/>
                    <a:pt x="0" y="336643"/>
                  </a:cubicBezTo>
                  <a:lnTo>
                    <a:pt x="0" y="50172"/>
                  </a:lnTo>
                  <a:cubicBezTo>
                    <a:pt x="0" y="22463"/>
                    <a:pt x="22463" y="0"/>
                    <a:pt x="50172" y="0"/>
                  </a:cubicBezTo>
                  <a:close/>
                </a:path>
              </a:pathLst>
            </a:custGeom>
            <a:solidFill>
              <a:srgbClr val="DDE1B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13320" cy="41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73737" y="3113746"/>
            <a:ext cx="13390485" cy="549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Objetivo General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Analizar el manejo de datos personales en las plataformas académicas de la UTEQ desde una perspectiva ética, identificando problemas y proponiendo lineamientos para su gestión responsable.</a:t>
            </a: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Obj</a:t>
            </a: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etivos Específicos</a:t>
            </a:r>
          </a:p>
          <a:p>
            <a:pPr algn="l" marL="604516" indent="-302258" lvl="1">
              <a:lnSpc>
                <a:spcPts val="3639"/>
              </a:lnSpc>
              <a:buAutoNum type="arabicPeriod" startAt="1"/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Concienciar a la comunidad universitaria sobre los derechos de protección de datos.</a:t>
            </a:r>
          </a:p>
          <a:p>
            <a:pPr algn="l" marL="604516" indent="-302258" lvl="1">
              <a:lnSpc>
                <a:spcPts val="3639"/>
              </a:lnSpc>
              <a:buAutoNum type="arabicPeriod" startAt="1"/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Evaluar la transparencia y responsabilidad en la gestión de datos personales por parte de la UTEQ.</a:t>
            </a:r>
          </a:p>
          <a:p>
            <a:pPr algn="l" marL="604516" indent="-302258" lvl="1">
              <a:lnSpc>
                <a:spcPts val="3639"/>
              </a:lnSpc>
              <a:buAutoNum type="arabicPeriod" startAt="1"/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Diseñar recomendaciones y lineamientos éticos que fortalezcan la seguridad y el uso adecuado de datos personales.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55728" y="2830204"/>
            <a:ext cx="2700338" cy="4114800"/>
          </a:xfrm>
          <a:custGeom>
            <a:avLst/>
            <a:gdLst/>
            <a:ahLst/>
            <a:cxnLst/>
            <a:rect r="r" b="b" t="t" l="l"/>
            <a:pathLst>
              <a:path h="4114800" w="2700338">
                <a:moveTo>
                  <a:pt x="0" y="0"/>
                </a:moveTo>
                <a:lnTo>
                  <a:pt x="2700338" y="0"/>
                </a:lnTo>
                <a:lnTo>
                  <a:pt x="27003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18791" y="996538"/>
            <a:ext cx="743519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40"/>
              </a:lnSpc>
              <a:spcBef>
                <a:spcPct val="0"/>
              </a:spcBef>
            </a:pPr>
            <a:r>
              <a:rPr lang="en-US" sz="6700">
                <a:solidFill>
                  <a:srgbClr val="093A47"/>
                </a:solidFill>
                <a:latin typeface="Boulder"/>
                <a:ea typeface="Boulder"/>
                <a:cs typeface="Boulder"/>
                <a:sym typeface="Boulder"/>
              </a:rPr>
              <a:t>OBJETIVOS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53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46839">
            <a:off x="10784047" y="6184754"/>
            <a:ext cx="13269850" cy="4760559"/>
          </a:xfrm>
          <a:custGeom>
            <a:avLst/>
            <a:gdLst/>
            <a:ahLst/>
            <a:cxnLst/>
            <a:rect r="r" b="b" t="t" l="l"/>
            <a:pathLst>
              <a:path h="4760559" w="13269850">
                <a:moveTo>
                  <a:pt x="0" y="0"/>
                </a:moveTo>
                <a:lnTo>
                  <a:pt x="13269850" y="0"/>
                </a:lnTo>
                <a:lnTo>
                  <a:pt x="13269850" y="4760558"/>
                </a:lnTo>
                <a:lnTo>
                  <a:pt x="0" y="47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8084" y="2345785"/>
            <a:ext cx="7744449" cy="6084963"/>
            <a:chOff x="0" y="0"/>
            <a:chExt cx="2039690" cy="1602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9690" cy="1602624"/>
            </a:xfrm>
            <a:custGeom>
              <a:avLst/>
              <a:gdLst/>
              <a:ahLst/>
              <a:cxnLst/>
              <a:rect r="r" b="b" t="t" l="l"/>
              <a:pathLst>
                <a:path h="1602624" w="2039690">
                  <a:moveTo>
                    <a:pt x="29990" y="0"/>
                  </a:moveTo>
                  <a:lnTo>
                    <a:pt x="2009700" y="0"/>
                  </a:lnTo>
                  <a:cubicBezTo>
                    <a:pt x="2017654" y="0"/>
                    <a:pt x="2025282" y="3160"/>
                    <a:pt x="2030906" y="8784"/>
                  </a:cubicBezTo>
                  <a:cubicBezTo>
                    <a:pt x="2036531" y="14408"/>
                    <a:pt x="2039690" y="22036"/>
                    <a:pt x="2039690" y="29990"/>
                  </a:cubicBezTo>
                  <a:lnTo>
                    <a:pt x="2039690" y="1572634"/>
                  </a:lnTo>
                  <a:cubicBezTo>
                    <a:pt x="2039690" y="1589197"/>
                    <a:pt x="2026263" y="1602624"/>
                    <a:pt x="2009700" y="1602624"/>
                  </a:cubicBezTo>
                  <a:lnTo>
                    <a:pt x="29990" y="1602624"/>
                  </a:lnTo>
                  <a:cubicBezTo>
                    <a:pt x="22036" y="1602624"/>
                    <a:pt x="14408" y="1599464"/>
                    <a:pt x="8784" y="1593840"/>
                  </a:cubicBezTo>
                  <a:cubicBezTo>
                    <a:pt x="3160" y="1588216"/>
                    <a:pt x="0" y="1580588"/>
                    <a:pt x="0" y="1572634"/>
                  </a:cubicBezTo>
                  <a:lnTo>
                    <a:pt x="0" y="29990"/>
                  </a:lnTo>
                  <a:cubicBezTo>
                    <a:pt x="0" y="13427"/>
                    <a:pt x="13427" y="0"/>
                    <a:pt x="29990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39690" cy="1631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01460" y="431551"/>
            <a:ext cx="8085080" cy="1288438"/>
            <a:chOff x="0" y="0"/>
            <a:chExt cx="2129404" cy="3393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9404" cy="339342"/>
            </a:xfrm>
            <a:custGeom>
              <a:avLst/>
              <a:gdLst/>
              <a:ahLst/>
              <a:cxnLst/>
              <a:rect r="r" b="b" t="t" l="l"/>
              <a:pathLst>
                <a:path h="339342" w="2129404">
                  <a:moveTo>
                    <a:pt x="49793" y="0"/>
                  </a:moveTo>
                  <a:lnTo>
                    <a:pt x="2079611" y="0"/>
                  </a:lnTo>
                  <a:cubicBezTo>
                    <a:pt x="2107111" y="0"/>
                    <a:pt x="2129404" y="22293"/>
                    <a:pt x="2129404" y="49793"/>
                  </a:cubicBezTo>
                  <a:lnTo>
                    <a:pt x="2129404" y="289549"/>
                  </a:lnTo>
                  <a:cubicBezTo>
                    <a:pt x="2129404" y="317049"/>
                    <a:pt x="2107111" y="339342"/>
                    <a:pt x="2079611" y="339342"/>
                  </a:cubicBezTo>
                  <a:lnTo>
                    <a:pt x="49793" y="339342"/>
                  </a:lnTo>
                  <a:cubicBezTo>
                    <a:pt x="22293" y="339342"/>
                    <a:pt x="0" y="317049"/>
                    <a:pt x="0" y="289549"/>
                  </a:cubicBezTo>
                  <a:lnTo>
                    <a:pt x="0" y="49793"/>
                  </a:lnTo>
                  <a:cubicBezTo>
                    <a:pt x="0" y="22293"/>
                    <a:pt x="22293" y="0"/>
                    <a:pt x="49793" y="0"/>
                  </a:cubicBezTo>
                  <a:close/>
                </a:path>
              </a:pathLst>
            </a:custGeom>
            <a:solidFill>
              <a:srgbClr val="DDE1B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29404" cy="367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2345785"/>
            <a:ext cx="8870992" cy="7093808"/>
            <a:chOff x="0" y="0"/>
            <a:chExt cx="2336393" cy="18683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36393" cy="1868328"/>
            </a:xfrm>
            <a:custGeom>
              <a:avLst/>
              <a:gdLst/>
              <a:ahLst/>
              <a:cxnLst/>
              <a:rect r="r" b="b" t="t" l="l"/>
              <a:pathLst>
                <a:path h="1868328" w="2336393">
                  <a:moveTo>
                    <a:pt x="26182" y="0"/>
                  </a:moveTo>
                  <a:lnTo>
                    <a:pt x="2310211" y="0"/>
                  </a:lnTo>
                  <a:cubicBezTo>
                    <a:pt x="2324671" y="0"/>
                    <a:pt x="2336393" y="11722"/>
                    <a:pt x="2336393" y="26182"/>
                  </a:cubicBezTo>
                  <a:lnTo>
                    <a:pt x="2336393" y="1842146"/>
                  </a:lnTo>
                  <a:cubicBezTo>
                    <a:pt x="2336393" y="1849090"/>
                    <a:pt x="2333635" y="1855750"/>
                    <a:pt x="2328725" y="1860660"/>
                  </a:cubicBezTo>
                  <a:cubicBezTo>
                    <a:pt x="2323815" y="1865570"/>
                    <a:pt x="2317155" y="1868328"/>
                    <a:pt x="2310211" y="1868328"/>
                  </a:cubicBezTo>
                  <a:lnTo>
                    <a:pt x="26182" y="1868328"/>
                  </a:lnTo>
                  <a:cubicBezTo>
                    <a:pt x="19238" y="1868328"/>
                    <a:pt x="12578" y="1865570"/>
                    <a:pt x="7668" y="1860660"/>
                  </a:cubicBezTo>
                  <a:cubicBezTo>
                    <a:pt x="2758" y="1855750"/>
                    <a:pt x="0" y="1849090"/>
                    <a:pt x="0" y="1842146"/>
                  </a:cubicBezTo>
                  <a:lnTo>
                    <a:pt x="0" y="26182"/>
                  </a:lnTo>
                  <a:cubicBezTo>
                    <a:pt x="0" y="19238"/>
                    <a:pt x="2758" y="12578"/>
                    <a:pt x="7668" y="7668"/>
                  </a:cubicBezTo>
                  <a:cubicBezTo>
                    <a:pt x="12578" y="2758"/>
                    <a:pt x="19238" y="0"/>
                    <a:pt x="26182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336393" cy="189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98084" y="214871"/>
            <a:ext cx="2166113" cy="2130914"/>
          </a:xfrm>
          <a:custGeom>
            <a:avLst/>
            <a:gdLst/>
            <a:ahLst/>
            <a:cxnLst/>
            <a:rect r="r" b="b" t="t" l="l"/>
            <a:pathLst>
              <a:path h="2130914" w="2166113">
                <a:moveTo>
                  <a:pt x="0" y="0"/>
                </a:moveTo>
                <a:lnTo>
                  <a:pt x="2166114" y="0"/>
                </a:lnTo>
                <a:lnTo>
                  <a:pt x="2166114" y="2130914"/>
                </a:lnTo>
                <a:lnTo>
                  <a:pt x="0" y="2130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27427" y="339252"/>
            <a:ext cx="2006533" cy="2006533"/>
          </a:xfrm>
          <a:custGeom>
            <a:avLst/>
            <a:gdLst/>
            <a:ahLst/>
            <a:cxnLst/>
            <a:rect r="r" b="b" t="t" l="l"/>
            <a:pathLst>
              <a:path h="2006533" w="2006533">
                <a:moveTo>
                  <a:pt x="0" y="0"/>
                </a:moveTo>
                <a:lnTo>
                  <a:pt x="2006533" y="0"/>
                </a:lnTo>
                <a:lnTo>
                  <a:pt x="2006533" y="2006533"/>
                </a:lnTo>
                <a:lnTo>
                  <a:pt x="0" y="2006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89248" y="556657"/>
            <a:ext cx="1070950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40"/>
              </a:lnSpc>
              <a:spcBef>
                <a:spcPct val="0"/>
              </a:spcBef>
            </a:pPr>
            <a:r>
              <a:rPr lang="en-US" sz="6700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DESARROLLO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6080" y="2594198"/>
            <a:ext cx="7368457" cy="550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Primer Objetivo Específico:</a:t>
            </a: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Lo que se buscó: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Investigar la percepción de estudiantes, docentes y personal administrativo acerca de sus derechos y obligaciones en torno a la privacidad.</a:t>
            </a: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Lo que se hizo: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Encuestas y entrevistas para recolectar la percepción de la comunidad académica.</a:t>
            </a: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Lo que se encontró:</a:t>
            </a:r>
          </a:p>
          <a:p>
            <a:pPr algn="l" marL="0" indent="0" lvl="1">
              <a:lnSpc>
                <a:spcPts val="3639"/>
              </a:lnSpc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Falta de conocimiento profundo sobre las normas y derechos de privacidad.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59858" y="2498503"/>
            <a:ext cx="8870992" cy="687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Segundo Objetivo Específico:</a:t>
            </a: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Lo que se buscó: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Determinar si existen protocolos claros de seguridad y auditorías.</a:t>
            </a: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Lo que se hizo: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Recolección de la opinión del personal administrativo y técnico sobre medidas de seguridad y auditorías.</a:t>
            </a: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Lo que se encontró:</a:t>
            </a:r>
          </a:p>
          <a:p>
            <a:pPr algn="l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Protocolos de seguridad básicos (autenticación de dos factores, encriptación parcial).</a:t>
            </a:r>
          </a:p>
          <a:p>
            <a:pPr algn="l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Falta de capacitaciones periódicas y comunicación efectiva de esas políticas.</a:t>
            </a:r>
          </a:p>
          <a:p>
            <a:pPr algn="l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Desconocimiento sobre la frecuencia de auditorías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53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46839">
            <a:off x="10784047" y="6184754"/>
            <a:ext cx="13269850" cy="4760559"/>
          </a:xfrm>
          <a:custGeom>
            <a:avLst/>
            <a:gdLst/>
            <a:ahLst/>
            <a:cxnLst/>
            <a:rect r="r" b="b" t="t" l="l"/>
            <a:pathLst>
              <a:path h="4760559" w="13269850">
                <a:moveTo>
                  <a:pt x="0" y="0"/>
                </a:moveTo>
                <a:lnTo>
                  <a:pt x="13269850" y="0"/>
                </a:lnTo>
                <a:lnTo>
                  <a:pt x="13269850" y="4760558"/>
                </a:lnTo>
                <a:lnTo>
                  <a:pt x="0" y="47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01460" y="431551"/>
            <a:ext cx="8085080" cy="1288438"/>
            <a:chOff x="0" y="0"/>
            <a:chExt cx="2129404" cy="3393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29404" cy="339342"/>
            </a:xfrm>
            <a:custGeom>
              <a:avLst/>
              <a:gdLst/>
              <a:ahLst/>
              <a:cxnLst/>
              <a:rect r="r" b="b" t="t" l="l"/>
              <a:pathLst>
                <a:path h="339342" w="2129404">
                  <a:moveTo>
                    <a:pt x="49793" y="0"/>
                  </a:moveTo>
                  <a:lnTo>
                    <a:pt x="2079611" y="0"/>
                  </a:lnTo>
                  <a:cubicBezTo>
                    <a:pt x="2107111" y="0"/>
                    <a:pt x="2129404" y="22293"/>
                    <a:pt x="2129404" y="49793"/>
                  </a:cubicBezTo>
                  <a:lnTo>
                    <a:pt x="2129404" y="289549"/>
                  </a:lnTo>
                  <a:cubicBezTo>
                    <a:pt x="2129404" y="317049"/>
                    <a:pt x="2107111" y="339342"/>
                    <a:pt x="2079611" y="339342"/>
                  </a:cubicBezTo>
                  <a:lnTo>
                    <a:pt x="49793" y="339342"/>
                  </a:lnTo>
                  <a:cubicBezTo>
                    <a:pt x="22293" y="339342"/>
                    <a:pt x="0" y="317049"/>
                    <a:pt x="0" y="289549"/>
                  </a:cubicBezTo>
                  <a:lnTo>
                    <a:pt x="0" y="49793"/>
                  </a:lnTo>
                  <a:cubicBezTo>
                    <a:pt x="0" y="22293"/>
                    <a:pt x="22293" y="0"/>
                    <a:pt x="49793" y="0"/>
                  </a:cubicBezTo>
                  <a:close/>
                </a:path>
              </a:pathLst>
            </a:custGeom>
            <a:solidFill>
              <a:srgbClr val="DDE1B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129404" cy="367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89406" y="2164492"/>
            <a:ext cx="11109188" cy="7093808"/>
            <a:chOff x="0" y="0"/>
            <a:chExt cx="2925877" cy="18683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25877" cy="1868328"/>
            </a:xfrm>
            <a:custGeom>
              <a:avLst/>
              <a:gdLst/>
              <a:ahLst/>
              <a:cxnLst/>
              <a:rect r="r" b="b" t="t" l="l"/>
              <a:pathLst>
                <a:path h="1868328" w="2925877">
                  <a:moveTo>
                    <a:pt x="20907" y="0"/>
                  </a:moveTo>
                  <a:lnTo>
                    <a:pt x="2904970" y="0"/>
                  </a:lnTo>
                  <a:cubicBezTo>
                    <a:pt x="2910515" y="0"/>
                    <a:pt x="2915833" y="2203"/>
                    <a:pt x="2919753" y="6123"/>
                  </a:cubicBezTo>
                  <a:cubicBezTo>
                    <a:pt x="2923674" y="10044"/>
                    <a:pt x="2925877" y="15362"/>
                    <a:pt x="2925877" y="20907"/>
                  </a:cubicBezTo>
                  <a:lnTo>
                    <a:pt x="2925877" y="1847421"/>
                  </a:lnTo>
                  <a:cubicBezTo>
                    <a:pt x="2925877" y="1852966"/>
                    <a:pt x="2923674" y="1858284"/>
                    <a:pt x="2919753" y="1862205"/>
                  </a:cubicBezTo>
                  <a:cubicBezTo>
                    <a:pt x="2915833" y="1866126"/>
                    <a:pt x="2910515" y="1868328"/>
                    <a:pt x="2904970" y="1868328"/>
                  </a:cubicBezTo>
                  <a:lnTo>
                    <a:pt x="20907" y="1868328"/>
                  </a:lnTo>
                  <a:cubicBezTo>
                    <a:pt x="15362" y="1868328"/>
                    <a:pt x="10044" y="1866126"/>
                    <a:pt x="6123" y="1862205"/>
                  </a:cubicBezTo>
                  <a:cubicBezTo>
                    <a:pt x="2203" y="1858284"/>
                    <a:pt x="0" y="1852966"/>
                    <a:pt x="0" y="1847421"/>
                  </a:cubicBezTo>
                  <a:lnTo>
                    <a:pt x="0" y="20907"/>
                  </a:lnTo>
                  <a:cubicBezTo>
                    <a:pt x="0" y="15362"/>
                    <a:pt x="2203" y="10044"/>
                    <a:pt x="6123" y="6123"/>
                  </a:cubicBezTo>
                  <a:cubicBezTo>
                    <a:pt x="10044" y="2203"/>
                    <a:pt x="15362" y="0"/>
                    <a:pt x="20907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925877" cy="189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2111" y="-8944"/>
            <a:ext cx="4057384" cy="5903601"/>
          </a:xfrm>
          <a:custGeom>
            <a:avLst/>
            <a:gdLst/>
            <a:ahLst/>
            <a:cxnLst/>
            <a:rect r="r" b="b" t="t" l="l"/>
            <a:pathLst>
              <a:path h="5903601" w="4057384">
                <a:moveTo>
                  <a:pt x="0" y="0"/>
                </a:moveTo>
                <a:lnTo>
                  <a:pt x="4057384" y="0"/>
                </a:lnTo>
                <a:lnTo>
                  <a:pt x="4057384" y="5903601"/>
                </a:lnTo>
                <a:lnTo>
                  <a:pt x="0" y="5903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4230613" y="4383399"/>
            <a:ext cx="4057384" cy="5903601"/>
          </a:xfrm>
          <a:custGeom>
            <a:avLst/>
            <a:gdLst/>
            <a:ahLst/>
            <a:cxnLst/>
            <a:rect r="r" b="b" t="t" l="l"/>
            <a:pathLst>
              <a:path h="5903601" w="4057384">
                <a:moveTo>
                  <a:pt x="4057384" y="5903601"/>
                </a:moveTo>
                <a:lnTo>
                  <a:pt x="0" y="5903601"/>
                </a:lnTo>
                <a:lnTo>
                  <a:pt x="0" y="0"/>
                </a:lnTo>
                <a:lnTo>
                  <a:pt x="4057384" y="0"/>
                </a:lnTo>
                <a:lnTo>
                  <a:pt x="4057384" y="59036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55356" y="391735"/>
            <a:ext cx="3532641" cy="3651308"/>
          </a:xfrm>
          <a:custGeom>
            <a:avLst/>
            <a:gdLst/>
            <a:ahLst/>
            <a:cxnLst/>
            <a:rect r="r" b="b" t="t" l="l"/>
            <a:pathLst>
              <a:path h="3651308" w="3532641">
                <a:moveTo>
                  <a:pt x="0" y="0"/>
                </a:moveTo>
                <a:lnTo>
                  <a:pt x="3532641" y="0"/>
                </a:lnTo>
                <a:lnTo>
                  <a:pt x="3532641" y="3651309"/>
                </a:lnTo>
                <a:lnTo>
                  <a:pt x="0" y="365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89248" y="556657"/>
            <a:ext cx="1070950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40"/>
              </a:lnSpc>
              <a:spcBef>
                <a:spcPct val="0"/>
              </a:spcBef>
            </a:pPr>
            <a:r>
              <a:rPr lang="en-US" sz="6700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DESARROLLO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57387" y="2487501"/>
            <a:ext cx="10173226" cy="641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Tercer Objetivo Específico:</a:t>
            </a: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Lo que se buscó: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Proponer acciones concretas que mejoren la protección de datos y la ética en su manejo.</a:t>
            </a: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Lo que se hizo: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Revisión de marcos éticos (principios de transparencia, consentimiento informado, rendición de cuentas).</a:t>
            </a: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Lo que se encontró:</a:t>
            </a:r>
          </a:p>
          <a:p>
            <a:pPr algn="l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Necesidad de planes de formación para estudiantes, docentes y administrativos.</a:t>
            </a:r>
          </a:p>
          <a:p>
            <a:pPr algn="l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Urgencia de un delegado de protección de datos con responsabilidad clara.</a:t>
            </a:r>
          </a:p>
          <a:p>
            <a:pPr algn="l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Importancia de una comunicación continua sobre políticas, procedimientos y resultados de auditorías.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53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09010"/>
            <a:ext cx="18773015" cy="2299800"/>
            <a:chOff x="0" y="0"/>
            <a:chExt cx="4944333" cy="605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4333" cy="605709"/>
            </a:xfrm>
            <a:custGeom>
              <a:avLst/>
              <a:gdLst/>
              <a:ahLst/>
              <a:cxnLst/>
              <a:rect r="r" b="b" t="t" l="l"/>
              <a:pathLst>
                <a:path h="605709" w="4944333">
                  <a:moveTo>
                    <a:pt x="0" y="0"/>
                  </a:moveTo>
                  <a:lnTo>
                    <a:pt x="4944333" y="0"/>
                  </a:lnTo>
                  <a:lnTo>
                    <a:pt x="4944333" y="605709"/>
                  </a:lnTo>
                  <a:lnTo>
                    <a:pt x="0" y="605709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944333" cy="634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84388" y="1890790"/>
            <a:ext cx="19057403" cy="19057403"/>
          </a:xfrm>
          <a:custGeom>
            <a:avLst/>
            <a:gdLst/>
            <a:ahLst/>
            <a:cxnLst/>
            <a:rect r="r" b="b" t="t" l="l"/>
            <a:pathLst>
              <a:path h="19057403" w="19057403">
                <a:moveTo>
                  <a:pt x="0" y="0"/>
                </a:moveTo>
                <a:lnTo>
                  <a:pt x="19057403" y="0"/>
                </a:lnTo>
                <a:lnTo>
                  <a:pt x="19057403" y="19057403"/>
                </a:lnTo>
                <a:lnTo>
                  <a:pt x="0" y="19057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105281" y="8696526"/>
            <a:ext cx="4182719" cy="1504749"/>
            <a:chOff x="0" y="0"/>
            <a:chExt cx="1101622" cy="3963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1622" cy="396312"/>
            </a:xfrm>
            <a:custGeom>
              <a:avLst/>
              <a:gdLst/>
              <a:ahLst/>
              <a:cxnLst/>
              <a:rect r="r" b="b" t="t" l="l"/>
              <a:pathLst>
                <a:path h="396312" w="1101622">
                  <a:moveTo>
                    <a:pt x="55528" y="0"/>
                  </a:moveTo>
                  <a:lnTo>
                    <a:pt x="1046094" y="0"/>
                  </a:lnTo>
                  <a:cubicBezTo>
                    <a:pt x="1060821" y="0"/>
                    <a:pt x="1074944" y="5850"/>
                    <a:pt x="1085358" y="16264"/>
                  </a:cubicBezTo>
                  <a:cubicBezTo>
                    <a:pt x="1095771" y="26677"/>
                    <a:pt x="1101622" y="40801"/>
                    <a:pt x="1101622" y="55528"/>
                  </a:cubicBezTo>
                  <a:lnTo>
                    <a:pt x="1101622" y="340785"/>
                  </a:lnTo>
                  <a:cubicBezTo>
                    <a:pt x="1101622" y="371452"/>
                    <a:pt x="1076761" y="396312"/>
                    <a:pt x="1046094" y="396312"/>
                  </a:cubicBezTo>
                  <a:lnTo>
                    <a:pt x="55528" y="396312"/>
                  </a:lnTo>
                  <a:cubicBezTo>
                    <a:pt x="24861" y="396312"/>
                    <a:pt x="0" y="371452"/>
                    <a:pt x="0" y="340785"/>
                  </a:cubicBezTo>
                  <a:lnTo>
                    <a:pt x="0" y="55528"/>
                  </a:lnTo>
                  <a:cubicBezTo>
                    <a:pt x="0" y="24861"/>
                    <a:pt x="24861" y="0"/>
                    <a:pt x="55528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101622" cy="424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063093" y="2138440"/>
            <a:ext cx="6837956" cy="3393272"/>
          </a:xfrm>
          <a:custGeom>
            <a:avLst/>
            <a:gdLst/>
            <a:ahLst/>
            <a:cxnLst/>
            <a:rect r="r" b="b" t="t" l="l"/>
            <a:pathLst>
              <a:path h="3393272" w="6837956">
                <a:moveTo>
                  <a:pt x="0" y="0"/>
                </a:moveTo>
                <a:lnTo>
                  <a:pt x="6837957" y="0"/>
                </a:lnTo>
                <a:lnTo>
                  <a:pt x="6837957" y="3393272"/>
                </a:lnTo>
                <a:lnTo>
                  <a:pt x="0" y="3393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01623" y="6002497"/>
            <a:ext cx="8054612" cy="3824816"/>
          </a:xfrm>
          <a:custGeom>
            <a:avLst/>
            <a:gdLst/>
            <a:ahLst/>
            <a:cxnLst/>
            <a:rect r="r" b="b" t="t" l="l"/>
            <a:pathLst>
              <a:path h="3824816" w="8054612">
                <a:moveTo>
                  <a:pt x="0" y="0"/>
                </a:moveTo>
                <a:lnTo>
                  <a:pt x="8054612" y="0"/>
                </a:lnTo>
                <a:lnTo>
                  <a:pt x="8054612" y="3824816"/>
                </a:lnTo>
                <a:lnTo>
                  <a:pt x="0" y="3824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4075" y="2157507"/>
            <a:ext cx="6686120" cy="3317987"/>
          </a:xfrm>
          <a:custGeom>
            <a:avLst/>
            <a:gdLst/>
            <a:ahLst/>
            <a:cxnLst/>
            <a:rect r="r" b="b" t="t" l="l"/>
            <a:pathLst>
              <a:path h="3317987" w="6686120">
                <a:moveTo>
                  <a:pt x="0" y="0"/>
                </a:moveTo>
                <a:lnTo>
                  <a:pt x="6686120" y="0"/>
                </a:lnTo>
                <a:lnTo>
                  <a:pt x="6686120" y="3317987"/>
                </a:lnTo>
                <a:lnTo>
                  <a:pt x="0" y="3317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063917"/>
            <a:ext cx="7965637" cy="3713978"/>
          </a:xfrm>
          <a:custGeom>
            <a:avLst/>
            <a:gdLst/>
            <a:ahLst/>
            <a:cxnLst/>
            <a:rect r="r" b="b" t="t" l="l"/>
            <a:pathLst>
              <a:path h="3713978" w="7965637">
                <a:moveTo>
                  <a:pt x="0" y="0"/>
                </a:moveTo>
                <a:lnTo>
                  <a:pt x="7965637" y="0"/>
                </a:lnTo>
                <a:lnTo>
                  <a:pt x="7965637" y="3713978"/>
                </a:lnTo>
                <a:lnTo>
                  <a:pt x="0" y="3713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260710" y="8804463"/>
            <a:ext cx="3890911" cy="121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59"/>
              </a:lnSpc>
            </a:pPr>
            <a:r>
              <a:rPr lang="en-US" sz="1756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La mayoría opina que hay capacitaciones periódicas (53.9%), pero algunos son neutrales (23.1%) o consideran insuficientes (23.1%).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1665" y="102235"/>
            <a:ext cx="1648938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0"/>
              </a:lnSpc>
              <a:spcBef>
                <a:spcPct val="0"/>
              </a:spcBef>
            </a:pPr>
            <a:r>
              <a:rPr lang="en-US" sz="4900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encuesta: Personal Administrativo (13 encuestados)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376625" y="8657304"/>
            <a:ext cx="4216700" cy="1299273"/>
            <a:chOff x="0" y="0"/>
            <a:chExt cx="1110571" cy="3421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10571" cy="342195"/>
            </a:xfrm>
            <a:custGeom>
              <a:avLst/>
              <a:gdLst/>
              <a:ahLst/>
              <a:cxnLst/>
              <a:rect r="r" b="b" t="t" l="l"/>
              <a:pathLst>
                <a:path h="342195" w="1110571">
                  <a:moveTo>
                    <a:pt x="55080" y="0"/>
                  </a:moveTo>
                  <a:lnTo>
                    <a:pt x="1055491" y="0"/>
                  </a:lnTo>
                  <a:cubicBezTo>
                    <a:pt x="1085911" y="0"/>
                    <a:pt x="1110571" y="24660"/>
                    <a:pt x="1110571" y="55080"/>
                  </a:cubicBezTo>
                  <a:lnTo>
                    <a:pt x="1110571" y="287115"/>
                  </a:lnTo>
                  <a:cubicBezTo>
                    <a:pt x="1110571" y="317535"/>
                    <a:pt x="1085911" y="342195"/>
                    <a:pt x="1055491" y="342195"/>
                  </a:cubicBezTo>
                  <a:lnTo>
                    <a:pt x="55080" y="342195"/>
                  </a:lnTo>
                  <a:cubicBezTo>
                    <a:pt x="24660" y="342195"/>
                    <a:pt x="0" y="317535"/>
                    <a:pt x="0" y="287115"/>
                  </a:cubicBezTo>
                  <a:lnTo>
                    <a:pt x="0" y="55080"/>
                  </a:lnTo>
                  <a:cubicBezTo>
                    <a:pt x="0" y="24660"/>
                    <a:pt x="24660" y="0"/>
                    <a:pt x="55080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110571" cy="37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461725" y="8654249"/>
            <a:ext cx="4046499" cy="127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1856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La mayoría cree que existen protocolos establecidos (84.6%), aunque una pequeña parte no está de acuerdo (15.4%).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933562" y="4555030"/>
            <a:ext cx="4227428" cy="1255421"/>
            <a:chOff x="0" y="0"/>
            <a:chExt cx="1113397" cy="33064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13397" cy="330646"/>
            </a:xfrm>
            <a:custGeom>
              <a:avLst/>
              <a:gdLst/>
              <a:ahLst/>
              <a:cxnLst/>
              <a:rect r="r" b="b" t="t" l="l"/>
              <a:pathLst>
                <a:path h="330646" w="1113397">
                  <a:moveTo>
                    <a:pt x="54941" y="0"/>
                  </a:moveTo>
                  <a:lnTo>
                    <a:pt x="1058456" y="0"/>
                  </a:lnTo>
                  <a:cubicBezTo>
                    <a:pt x="1088799" y="0"/>
                    <a:pt x="1113397" y="24598"/>
                    <a:pt x="1113397" y="54941"/>
                  </a:cubicBezTo>
                  <a:lnTo>
                    <a:pt x="1113397" y="275705"/>
                  </a:lnTo>
                  <a:cubicBezTo>
                    <a:pt x="1113397" y="306048"/>
                    <a:pt x="1088799" y="330646"/>
                    <a:pt x="1058456" y="330646"/>
                  </a:cubicBezTo>
                  <a:lnTo>
                    <a:pt x="54941" y="330646"/>
                  </a:lnTo>
                  <a:cubicBezTo>
                    <a:pt x="24598" y="330646"/>
                    <a:pt x="0" y="306048"/>
                    <a:pt x="0" y="275705"/>
                  </a:cubicBezTo>
                  <a:lnTo>
                    <a:pt x="0" y="54941"/>
                  </a:lnTo>
                  <a:cubicBezTo>
                    <a:pt x="0" y="24598"/>
                    <a:pt x="24598" y="0"/>
                    <a:pt x="54941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113397" cy="359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020654" y="4614286"/>
            <a:ext cx="4053245" cy="113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19"/>
              </a:lnSpc>
            </a:pPr>
            <a:r>
              <a:rPr lang="en-US" sz="1656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La mayoría del personal administrativo cree que las auditorías son periódicas (53.9%), pero una parte no tiene certeza (46.2%).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53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09010"/>
            <a:ext cx="18773015" cy="1972921"/>
            <a:chOff x="0" y="0"/>
            <a:chExt cx="4944333" cy="5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4333" cy="519617"/>
            </a:xfrm>
            <a:custGeom>
              <a:avLst/>
              <a:gdLst/>
              <a:ahLst/>
              <a:cxnLst/>
              <a:rect r="r" b="b" t="t" l="l"/>
              <a:pathLst>
                <a:path h="519617" w="4944333">
                  <a:moveTo>
                    <a:pt x="0" y="0"/>
                  </a:moveTo>
                  <a:lnTo>
                    <a:pt x="4944333" y="0"/>
                  </a:lnTo>
                  <a:lnTo>
                    <a:pt x="4944333" y="519617"/>
                  </a:lnTo>
                  <a:lnTo>
                    <a:pt x="0" y="51961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944333" cy="548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84701" y="1563911"/>
            <a:ext cx="19057403" cy="19057403"/>
          </a:xfrm>
          <a:custGeom>
            <a:avLst/>
            <a:gdLst/>
            <a:ahLst/>
            <a:cxnLst/>
            <a:rect r="r" b="b" t="t" l="l"/>
            <a:pathLst>
              <a:path h="19057403" w="19057403">
                <a:moveTo>
                  <a:pt x="0" y="0"/>
                </a:moveTo>
                <a:lnTo>
                  <a:pt x="19057402" y="0"/>
                </a:lnTo>
                <a:lnTo>
                  <a:pt x="19057402" y="19057403"/>
                </a:lnTo>
                <a:lnTo>
                  <a:pt x="0" y="19057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105281" y="8756737"/>
            <a:ext cx="4050780" cy="1156525"/>
            <a:chOff x="0" y="0"/>
            <a:chExt cx="1066872" cy="3045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6872" cy="304599"/>
            </a:xfrm>
            <a:custGeom>
              <a:avLst/>
              <a:gdLst/>
              <a:ahLst/>
              <a:cxnLst/>
              <a:rect r="r" b="b" t="t" l="l"/>
              <a:pathLst>
                <a:path h="304599" w="1066872">
                  <a:moveTo>
                    <a:pt x="57337" y="0"/>
                  </a:moveTo>
                  <a:lnTo>
                    <a:pt x="1009536" y="0"/>
                  </a:lnTo>
                  <a:cubicBezTo>
                    <a:pt x="1024742" y="0"/>
                    <a:pt x="1039326" y="6041"/>
                    <a:pt x="1050079" y="16793"/>
                  </a:cubicBezTo>
                  <a:cubicBezTo>
                    <a:pt x="1060831" y="27546"/>
                    <a:pt x="1066872" y="42130"/>
                    <a:pt x="1066872" y="57337"/>
                  </a:cubicBezTo>
                  <a:lnTo>
                    <a:pt x="1066872" y="247263"/>
                  </a:lnTo>
                  <a:cubicBezTo>
                    <a:pt x="1066872" y="262469"/>
                    <a:pt x="1060831" y="277053"/>
                    <a:pt x="1050079" y="287806"/>
                  </a:cubicBezTo>
                  <a:cubicBezTo>
                    <a:pt x="1039326" y="298558"/>
                    <a:pt x="1024742" y="304599"/>
                    <a:pt x="1009536" y="304599"/>
                  </a:cubicBezTo>
                  <a:lnTo>
                    <a:pt x="57337" y="304599"/>
                  </a:lnTo>
                  <a:cubicBezTo>
                    <a:pt x="42130" y="304599"/>
                    <a:pt x="27546" y="298558"/>
                    <a:pt x="16793" y="287806"/>
                  </a:cubicBezTo>
                  <a:cubicBezTo>
                    <a:pt x="6041" y="277053"/>
                    <a:pt x="0" y="262469"/>
                    <a:pt x="0" y="247263"/>
                  </a:cubicBezTo>
                  <a:lnTo>
                    <a:pt x="0" y="57337"/>
                  </a:lnTo>
                  <a:cubicBezTo>
                    <a:pt x="0" y="42130"/>
                    <a:pt x="6041" y="27546"/>
                    <a:pt x="16793" y="16793"/>
                  </a:cubicBezTo>
                  <a:cubicBezTo>
                    <a:pt x="27546" y="6041"/>
                    <a:pt x="42130" y="0"/>
                    <a:pt x="57337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66872" cy="333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011519" y="8518612"/>
            <a:ext cx="4374989" cy="1250556"/>
            <a:chOff x="0" y="0"/>
            <a:chExt cx="1152260" cy="3293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2260" cy="329365"/>
            </a:xfrm>
            <a:custGeom>
              <a:avLst/>
              <a:gdLst/>
              <a:ahLst/>
              <a:cxnLst/>
              <a:rect r="r" b="b" t="t" l="l"/>
              <a:pathLst>
                <a:path h="329365" w="1152260">
                  <a:moveTo>
                    <a:pt x="53088" y="0"/>
                  </a:moveTo>
                  <a:lnTo>
                    <a:pt x="1099173" y="0"/>
                  </a:lnTo>
                  <a:cubicBezTo>
                    <a:pt x="1128492" y="0"/>
                    <a:pt x="1152260" y="23768"/>
                    <a:pt x="1152260" y="53088"/>
                  </a:cubicBezTo>
                  <a:lnTo>
                    <a:pt x="1152260" y="276277"/>
                  </a:lnTo>
                  <a:cubicBezTo>
                    <a:pt x="1152260" y="290357"/>
                    <a:pt x="1146667" y="303860"/>
                    <a:pt x="1136711" y="313816"/>
                  </a:cubicBezTo>
                  <a:cubicBezTo>
                    <a:pt x="1126756" y="323771"/>
                    <a:pt x="1113252" y="329365"/>
                    <a:pt x="1099173" y="329365"/>
                  </a:cubicBezTo>
                  <a:lnTo>
                    <a:pt x="53088" y="329365"/>
                  </a:lnTo>
                  <a:cubicBezTo>
                    <a:pt x="39008" y="329365"/>
                    <a:pt x="25505" y="323771"/>
                    <a:pt x="15549" y="313816"/>
                  </a:cubicBezTo>
                  <a:cubicBezTo>
                    <a:pt x="5593" y="303860"/>
                    <a:pt x="0" y="290357"/>
                    <a:pt x="0" y="276277"/>
                  </a:cubicBezTo>
                  <a:lnTo>
                    <a:pt x="0" y="53088"/>
                  </a:lnTo>
                  <a:cubicBezTo>
                    <a:pt x="0" y="39008"/>
                    <a:pt x="5593" y="25505"/>
                    <a:pt x="15549" y="15549"/>
                  </a:cubicBezTo>
                  <a:cubicBezTo>
                    <a:pt x="25505" y="5593"/>
                    <a:pt x="39008" y="0"/>
                    <a:pt x="53088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152260" cy="357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933562" y="4201310"/>
            <a:ext cx="4050780" cy="1372421"/>
            <a:chOff x="0" y="0"/>
            <a:chExt cx="1066872" cy="3614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6872" cy="361461"/>
            </a:xfrm>
            <a:custGeom>
              <a:avLst/>
              <a:gdLst/>
              <a:ahLst/>
              <a:cxnLst/>
              <a:rect r="r" b="b" t="t" l="l"/>
              <a:pathLst>
                <a:path h="361461" w="1066872">
                  <a:moveTo>
                    <a:pt x="57337" y="0"/>
                  </a:moveTo>
                  <a:lnTo>
                    <a:pt x="1009536" y="0"/>
                  </a:lnTo>
                  <a:cubicBezTo>
                    <a:pt x="1024742" y="0"/>
                    <a:pt x="1039326" y="6041"/>
                    <a:pt x="1050079" y="16793"/>
                  </a:cubicBezTo>
                  <a:cubicBezTo>
                    <a:pt x="1060831" y="27546"/>
                    <a:pt x="1066872" y="42130"/>
                    <a:pt x="1066872" y="57337"/>
                  </a:cubicBezTo>
                  <a:lnTo>
                    <a:pt x="1066872" y="304124"/>
                  </a:lnTo>
                  <a:cubicBezTo>
                    <a:pt x="1066872" y="335790"/>
                    <a:pt x="1041202" y="361461"/>
                    <a:pt x="1009536" y="361461"/>
                  </a:cubicBezTo>
                  <a:lnTo>
                    <a:pt x="57337" y="361461"/>
                  </a:lnTo>
                  <a:cubicBezTo>
                    <a:pt x="42130" y="361461"/>
                    <a:pt x="27546" y="355420"/>
                    <a:pt x="16793" y="344667"/>
                  </a:cubicBezTo>
                  <a:cubicBezTo>
                    <a:pt x="6041" y="333915"/>
                    <a:pt x="0" y="319331"/>
                    <a:pt x="0" y="304124"/>
                  </a:cubicBezTo>
                  <a:lnTo>
                    <a:pt x="0" y="57337"/>
                  </a:lnTo>
                  <a:cubicBezTo>
                    <a:pt x="0" y="42130"/>
                    <a:pt x="6041" y="27546"/>
                    <a:pt x="16793" y="16793"/>
                  </a:cubicBezTo>
                  <a:cubicBezTo>
                    <a:pt x="27546" y="6041"/>
                    <a:pt x="42130" y="0"/>
                    <a:pt x="57337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66872" cy="390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77041" y="1710340"/>
            <a:ext cx="6554959" cy="3433160"/>
          </a:xfrm>
          <a:custGeom>
            <a:avLst/>
            <a:gdLst/>
            <a:ahLst/>
            <a:cxnLst/>
            <a:rect r="r" b="b" t="t" l="l"/>
            <a:pathLst>
              <a:path h="3433160" w="6554959">
                <a:moveTo>
                  <a:pt x="0" y="0"/>
                </a:moveTo>
                <a:lnTo>
                  <a:pt x="6554959" y="0"/>
                </a:lnTo>
                <a:lnTo>
                  <a:pt x="6554959" y="3433160"/>
                </a:lnTo>
                <a:lnTo>
                  <a:pt x="0" y="3433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011519" y="4201310"/>
            <a:ext cx="4374989" cy="1372421"/>
            <a:chOff x="0" y="0"/>
            <a:chExt cx="1152260" cy="36146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2260" cy="361461"/>
            </a:xfrm>
            <a:custGeom>
              <a:avLst/>
              <a:gdLst/>
              <a:ahLst/>
              <a:cxnLst/>
              <a:rect r="r" b="b" t="t" l="l"/>
              <a:pathLst>
                <a:path h="361461" w="1152260">
                  <a:moveTo>
                    <a:pt x="53088" y="0"/>
                  </a:moveTo>
                  <a:lnTo>
                    <a:pt x="1099173" y="0"/>
                  </a:lnTo>
                  <a:cubicBezTo>
                    <a:pt x="1128492" y="0"/>
                    <a:pt x="1152260" y="23768"/>
                    <a:pt x="1152260" y="53088"/>
                  </a:cubicBezTo>
                  <a:lnTo>
                    <a:pt x="1152260" y="308373"/>
                  </a:lnTo>
                  <a:cubicBezTo>
                    <a:pt x="1152260" y="322453"/>
                    <a:pt x="1146667" y="335956"/>
                    <a:pt x="1136711" y="345912"/>
                  </a:cubicBezTo>
                  <a:cubicBezTo>
                    <a:pt x="1126756" y="355868"/>
                    <a:pt x="1113252" y="361461"/>
                    <a:pt x="1099173" y="361461"/>
                  </a:cubicBezTo>
                  <a:lnTo>
                    <a:pt x="53088" y="361461"/>
                  </a:lnTo>
                  <a:cubicBezTo>
                    <a:pt x="39008" y="361461"/>
                    <a:pt x="25505" y="355868"/>
                    <a:pt x="15549" y="345912"/>
                  </a:cubicBezTo>
                  <a:cubicBezTo>
                    <a:pt x="5593" y="335956"/>
                    <a:pt x="0" y="322453"/>
                    <a:pt x="0" y="308373"/>
                  </a:cubicBezTo>
                  <a:lnTo>
                    <a:pt x="0" y="53088"/>
                  </a:lnTo>
                  <a:cubicBezTo>
                    <a:pt x="0" y="39008"/>
                    <a:pt x="5593" y="25505"/>
                    <a:pt x="15549" y="15549"/>
                  </a:cubicBezTo>
                  <a:cubicBezTo>
                    <a:pt x="25505" y="5593"/>
                    <a:pt x="39008" y="0"/>
                    <a:pt x="53088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152260" cy="390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797169" y="1804737"/>
            <a:ext cx="7742254" cy="3580792"/>
          </a:xfrm>
          <a:custGeom>
            <a:avLst/>
            <a:gdLst/>
            <a:ahLst/>
            <a:cxnLst/>
            <a:rect r="r" b="b" t="t" l="l"/>
            <a:pathLst>
              <a:path h="3580792" w="7742254">
                <a:moveTo>
                  <a:pt x="0" y="0"/>
                </a:moveTo>
                <a:lnTo>
                  <a:pt x="7742254" y="0"/>
                </a:lnTo>
                <a:lnTo>
                  <a:pt x="7742254" y="3580793"/>
                </a:lnTo>
                <a:lnTo>
                  <a:pt x="0" y="3580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81264" y="5820932"/>
            <a:ext cx="7797256" cy="3586738"/>
          </a:xfrm>
          <a:custGeom>
            <a:avLst/>
            <a:gdLst/>
            <a:ahLst/>
            <a:cxnLst/>
            <a:rect r="r" b="b" t="t" l="l"/>
            <a:pathLst>
              <a:path h="3586738" w="7797256">
                <a:moveTo>
                  <a:pt x="0" y="0"/>
                </a:moveTo>
                <a:lnTo>
                  <a:pt x="7797256" y="0"/>
                </a:lnTo>
                <a:lnTo>
                  <a:pt x="7797256" y="3586738"/>
                </a:lnTo>
                <a:lnTo>
                  <a:pt x="0" y="358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493512" y="5820932"/>
            <a:ext cx="8490831" cy="3948236"/>
          </a:xfrm>
          <a:custGeom>
            <a:avLst/>
            <a:gdLst/>
            <a:ahLst/>
            <a:cxnLst/>
            <a:rect r="r" b="b" t="t" l="l"/>
            <a:pathLst>
              <a:path h="3948236" w="8490831">
                <a:moveTo>
                  <a:pt x="0" y="0"/>
                </a:moveTo>
                <a:lnTo>
                  <a:pt x="8490831" y="0"/>
                </a:lnTo>
                <a:lnTo>
                  <a:pt x="8490831" y="3948236"/>
                </a:lnTo>
                <a:lnTo>
                  <a:pt x="0" y="39482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181615" y="8794837"/>
            <a:ext cx="3879062" cy="90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59"/>
              </a:lnSpc>
            </a:pPr>
            <a:r>
              <a:rPr lang="en-US" sz="1756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La mayoría está de acuerdo (90.9%), pocos en desacuerdo (9.1%).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1264" y="444101"/>
            <a:ext cx="16489385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encuesta: docentes</a:t>
            </a:r>
            <a:r>
              <a:rPr lang="en-US" sz="5600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 (11 respuestas)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98548" y="8642328"/>
            <a:ext cx="4200931" cy="90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59"/>
              </a:lnSpc>
            </a:pPr>
            <a:r>
              <a:rPr lang="en-US" sz="1756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La mayoría se siente poco preparada (54.6%), algunos neutrales (36.4%) y pocos preparados (9.1%).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05281" y="4295651"/>
            <a:ext cx="3663010" cy="121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59"/>
              </a:lnSpc>
            </a:pPr>
            <a:r>
              <a:rPr lang="en-US" sz="1756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La mayoría no ha recibido capacitación (63.6%), algunos sí (18.2%) y otros son neutrales (18.2%).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85577" y="4241041"/>
            <a:ext cx="4026873" cy="127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1856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La mayoría considera seguro el manejo de datos (81.8%), pocos lo ven poco seguro (9.1%) y otros son neutrales (9.1%).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53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09010"/>
            <a:ext cx="18773015" cy="1972921"/>
            <a:chOff x="0" y="0"/>
            <a:chExt cx="4944333" cy="5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4333" cy="519617"/>
            </a:xfrm>
            <a:custGeom>
              <a:avLst/>
              <a:gdLst/>
              <a:ahLst/>
              <a:cxnLst/>
              <a:rect r="r" b="b" t="t" l="l"/>
              <a:pathLst>
                <a:path h="519617" w="4944333">
                  <a:moveTo>
                    <a:pt x="0" y="0"/>
                  </a:moveTo>
                  <a:lnTo>
                    <a:pt x="4944333" y="0"/>
                  </a:lnTo>
                  <a:lnTo>
                    <a:pt x="4944333" y="519617"/>
                  </a:lnTo>
                  <a:lnTo>
                    <a:pt x="0" y="51961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944333" cy="548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84701" y="1563911"/>
            <a:ext cx="19057403" cy="19057403"/>
          </a:xfrm>
          <a:custGeom>
            <a:avLst/>
            <a:gdLst/>
            <a:ahLst/>
            <a:cxnLst/>
            <a:rect r="r" b="b" t="t" l="l"/>
            <a:pathLst>
              <a:path h="19057403" w="19057403">
                <a:moveTo>
                  <a:pt x="0" y="0"/>
                </a:moveTo>
                <a:lnTo>
                  <a:pt x="19057402" y="0"/>
                </a:lnTo>
                <a:lnTo>
                  <a:pt x="19057402" y="19057403"/>
                </a:lnTo>
                <a:lnTo>
                  <a:pt x="0" y="19057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105281" y="8756737"/>
            <a:ext cx="4050780" cy="1174575"/>
            <a:chOff x="0" y="0"/>
            <a:chExt cx="1066872" cy="3093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6872" cy="309353"/>
            </a:xfrm>
            <a:custGeom>
              <a:avLst/>
              <a:gdLst/>
              <a:ahLst/>
              <a:cxnLst/>
              <a:rect r="r" b="b" t="t" l="l"/>
              <a:pathLst>
                <a:path h="309353" w="1066872">
                  <a:moveTo>
                    <a:pt x="57337" y="0"/>
                  </a:moveTo>
                  <a:lnTo>
                    <a:pt x="1009536" y="0"/>
                  </a:lnTo>
                  <a:cubicBezTo>
                    <a:pt x="1024742" y="0"/>
                    <a:pt x="1039326" y="6041"/>
                    <a:pt x="1050079" y="16793"/>
                  </a:cubicBezTo>
                  <a:cubicBezTo>
                    <a:pt x="1060831" y="27546"/>
                    <a:pt x="1066872" y="42130"/>
                    <a:pt x="1066872" y="57337"/>
                  </a:cubicBezTo>
                  <a:lnTo>
                    <a:pt x="1066872" y="252017"/>
                  </a:lnTo>
                  <a:cubicBezTo>
                    <a:pt x="1066872" y="267223"/>
                    <a:pt x="1060831" y="281807"/>
                    <a:pt x="1050079" y="292560"/>
                  </a:cubicBezTo>
                  <a:cubicBezTo>
                    <a:pt x="1039326" y="303312"/>
                    <a:pt x="1024742" y="309353"/>
                    <a:pt x="1009536" y="309353"/>
                  </a:cubicBezTo>
                  <a:lnTo>
                    <a:pt x="57337" y="309353"/>
                  </a:lnTo>
                  <a:cubicBezTo>
                    <a:pt x="42130" y="309353"/>
                    <a:pt x="27546" y="303312"/>
                    <a:pt x="16793" y="292560"/>
                  </a:cubicBezTo>
                  <a:cubicBezTo>
                    <a:pt x="6041" y="281807"/>
                    <a:pt x="0" y="267223"/>
                    <a:pt x="0" y="252017"/>
                  </a:cubicBezTo>
                  <a:lnTo>
                    <a:pt x="0" y="57337"/>
                  </a:lnTo>
                  <a:cubicBezTo>
                    <a:pt x="0" y="42130"/>
                    <a:pt x="6041" y="27546"/>
                    <a:pt x="16793" y="16793"/>
                  </a:cubicBezTo>
                  <a:cubicBezTo>
                    <a:pt x="27546" y="6041"/>
                    <a:pt x="42130" y="0"/>
                    <a:pt x="57337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66872" cy="337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011519" y="8518612"/>
            <a:ext cx="4163259" cy="1479375"/>
            <a:chOff x="0" y="0"/>
            <a:chExt cx="1096496" cy="389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6496" cy="389630"/>
            </a:xfrm>
            <a:custGeom>
              <a:avLst/>
              <a:gdLst/>
              <a:ahLst/>
              <a:cxnLst/>
              <a:rect r="r" b="b" t="t" l="l"/>
              <a:pathLst>
                <a:path h="389630" w="1096496">
                  <a:moveTo>
                    <a:pt x="55787" y="0"/>
                  </a:moveTo>
                  <a:lnTo>
                    <a:pt x="1040709" y="0"/>
                  </a:lnTo>
                  <a:cubicBezTo>
                    <a:pt x="1071519" y="0"/>
                    <a:pt x="1096496" y="24977"/>
                    <a:pt x="1096496" y="55787"/>
                  </a:cubicBezTo>
                  <a:lnTo>
                    <a:pt x="1096496" y="333842"/>
                  </a:lnTo>
                  <a:cubicBezTo>
                    <a:pt x="1096496" y="364653"/>
                    <a:pt x="1071519" y="389630"/>
                    <a:pt x="1040709" y="389630"/>
                  </a:cubicBezTo>
                  <a:lnTo>
                    <a:pt x="55787" y="389630"/>
                  </a:lnTo>
                  <a:cubicBezTo>
                    <a:pt x="24977" y="389630"/>
                    <a:pt x="0" y="364653"/>
                    <a:pt x="0" y="333842"/>
                  </a:cubicBezTo>
                  <a:lnTo>
                    <a:pt x="0" y="55787"/>
                  </a:lnTo>
                  <a:cubicBezTo>
                    <a:pt x="0" y="24977"/>
                    <a:pt x="24977" y="0"/>
                    <a:pt x="55787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96496" cy="418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933562" y="4201310"/>
            <a:ext cx="4050780" cy="1515657"/>
            <a:chOff x="0" y="0"/>
            <a:chExt cx="1066872" cy="3991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6872" cy="399185"/>
            </a:xfrm>
            <a:custGeom>
              <a:avLst/>
              <a:gdLst/>
              <a:ahLst/>
              <a:cxnLst/>
              <a:rect r="r" b="b" t="t" l="l"/>
              <a:pathLst>
                <a:path h="399185" w="1066872">
                  <a:moveTo>
                    <a:pt x="57337" y="0"/>
                  </a:moveTo>
                  <a:lnTo>
                    <a:pt x="1009536" y="0"/>
                  </a:lnTo>
                  <a:cubicBezTo>
                    <a:pt x="1024742" y="0"/>
                    <a:pt x="1039326" y="6041"/>
                    <a:pt x="1050079" y="16793"/>
                  </a:cubicBezTo>
                  <a:cubicBezTo>
                    <a:pt x="1060831" y="27546"/>
                    <a:pt x="1066872" y="42130"/>
                    <a:pt x="1066872" y="57337"/>
                  </a:cubicBezTo>
                  <a:lnTo>
                    <a:pt x="1066872" y="341849"/>
                  </a:lnTo>
                  <a:cubicBezTo>
                    <a:pt x="1066872" y="357056"/>
                    <a:pt x="1060831" y="371639"/>
                    <a:pt x="1050079" y="382392"/>
                  </a:cubicBezTo>
                  <a:cubicBezTo>
                    <a:pt x="1039326" y="393145"/>
                    <a:pt x="1024742" y="399185"/>
                    <a:pt x="1009536" y="399185"/>
                  </a:cubicBezTo>
                  <a:lnTo>
                    <a:pt x="57337" y="399185"/>
                  </a:lnTo>
                  <a:cubicBezTo>
                    <a:pt x="42130" y="399185"/>
                    <a:pt x="27546" y="393145"/>
                    <a:pt x="16793" y="382392"/>
                  </a:cubicBezTo>
                  <a:cubicBezTo>
                    <a:pt x="6041" y="371639"/>
                    <a:pt x="0" y="357056"/>
                    <a:pt x="0" y="341849"/>
                  </a:cubicBezTo>
                  <a:lnTo>
                    <a:pt x="0" y="57337"/>
                  </a:lnTo>
                  <a:cubicBezTo>
                    <a:pt x="0" y="42130"/>
                    <a:pt x="6041" y="27546"/>
                    <a:pt x="16793" y="16793"/>
                  </a:cubicBezTo>
                  <a:cubicBezTo>
                    <a:pt x="27546" y="6041"/>
                    <a:pt x="42130" y="0"/>
                    <a:pt x="57337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66872" cy="427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011519" y="4352801"/>
            <a:ext cx="4374989" cy="1326975"/>
            <a:chOff x="0" y="0"/>
            <a:chExt cx="1152260" cy="3494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2260" cy="349491"/>
            </a:xfrm>
            <a:custGeom>
              <a:avLst/>
              <a:gdLst/>
              <a:ahLst/>
              <a:cxnLst/>
              <a:rect r="r" b="b" t="t" l="l"/>
              <a:pathLst>
                <a:path h="349491" w="1152260">
                  <a:moveTo>
                    <a:pt x="53088" y="0"/>
                  </a:moveTo>
                  <a:lnTo>
                    <a:pt x="1099173" y="0"/>
                  </a:lnTo>
                  <a:cubicBezTo>
                    <a:pt x="1128492" y="0"/>
                    <a:pt x="1152260" y="23768"/>
                    <a:pt x="1152260" y="53088"/>
                  </a:cubicBezTo>
                  <a:lnTo>
                    <a:pt x="1152260" y="296404"/>
                  </a:lnTo>
                  <a:cubicBezTo>
                    <a:pt x="1152260" y="310484"/>
                    <a:pt x="1146667" y="323987"/>
                    <a:pt x="1136711" y="333942"/>
                  </a:cubicBezTo>
                  <a:cubicBezTo>
                    <a:pt x="1126756" y="343898"/>
                    <a:pt x="1113252" y="349491"/>
                    <a:pt x="1099173" y="349491"/>
                  </a:cubicBezTo>
                  <a:lnTo>
                    <a:pt x="53088" y="349491"/>
                  </a:lnTo>
                  <a:cubicBezTo>
                    <a:pt x="39008" y="349491"/>
                    <a:pt x="25505" y="343898"/>
                    <a:pt x="15549" y="333942"/>
                  </a:cubicBezTo>
                  <a:cubicBezTo>
                    <a:pt x="5593" y="323987"/>
                    <a:pt x="0" y="310484"/>
                    <a:pt x="0" y="296404"/>
                  </a:cubicBezTo>
                  <a:lnTo>
                    <a:pt x="0" y="53088"/>
                  </a:lnTo>
                  <a:cubicBezTo>
                    <a:pt x="0" y="39008"/>
                    <a:pt x="5593" y="25505"/>
                    <a:pt x="15549" y="15549"/>
                  </a:cubicBezTo>
                  <a:cubicBezTo>
                    <a:pt x="25505" y="5593"/>
                    <a:pt x="39008" y="0"/>
                    <a:pt x="53088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152260" cy="378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58906" y="1825525"/>
            <a:ext cx="6995407" cy="3523936"/>
          </a:xfrm>
          <a:custGeom>
            <a:avLst/>
            <a:gdLst/>
            <a:ahLst/>
            <a:cxnLst/>
            <a:rect r="r" b="b" t="t" l="l"/>
            <a:pathLst>
              <a:path h="3523936" w="6995407">
                <a:moveTo>
                  <a:pt x="0" y="0"/>
                </a:moveTo>
                <a:lnTo>
                  <a:pt x="6995407" y="0"/>
                </a:lnTo>
                <a:lnTo>
                  <a:pt x="6995407" y="3523937"/>
                </a:lnTo>
                <a:lnTo>
                  <a:pt x="0" y="3523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06180" y="1785972"/>
            <a:ext cx="7832704" cy="3603044"/>
          </a:xfrm>
          <a:custGeom>
            <a:avLst/>
            <a:gdLst/>
            <a:ahLst/>
            <a:cxnLst/>
            <a:rect r="r" b="b" t="t" l="l"/>
            <a:pathLst>
              <a:path h="3603044" w="7832704">
                <a:moveTo>
                  <a:pt x="0" y="0"/>
                </a:moveTo>
                <a:lnTo>
                  <a:pt x="7832704" y="0"/>
                </a:lnTo>
                <a:lnTo>
                  <a:pt x="7832704" y="3603044"/>
                </a:lnTo>
                <a:lnTo>
                  <a:pt x="0" y="3603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81264" y="5859168"/>
            <a:ext cx="7166392" cy="3834020"/>
          </a:xfrm>
          <a:custGeom>
            <a:avLst/>
            <a:gdLst/>
            <a:ahLst/>
            <a:cxnLst/>
            <a:rect r="r" b="b" t="t" l="l"/>
            <a:pathLst>
              <a:path h="3834020" w="7166392">
                <a:moveTo>
                  <a:pt x="0" y="0"/>
                </a:moveTo>
                <a:lnTo>
                  <a:pt x="7166391" y="0"/>
                </a:lnTo>
                <a:lnTo>
                  <a:pt x="7166391" y="3834020"/>
                </a:lnTo>
                <a:lnTo>
                  <a:pt x="0" y="3834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386507" y="5859168"/>
            <a:ext cx="7736532" cy="3984314"/>
          </a:xfrm>
          <a:custGeom>
            <a:avLst/>
            <a:gdLst/>
            <a:ahLst/>
            <a:cxnLst/>
            <a:rect r="r" b="b" t="t" l="l"/>
            <a:pathLst>
              <a:path h="3984314" w="7736532">
                <a:moveTo>
                  <a:pt x="0" y="0"/>
                </a:moveTo>
                <a:lnTo>
                  <a:pt x="7736532" y="0"/>
                </a:lnTo>
                <a:lnTo>
                  <a:pt x="7736532" y="3984314"/>
                </a:lnTo>
                <a:lnTo>
                  <a:pt x="0" y="39843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181615" y="8730702"/>
            <a:ext cx="3879062" cy="101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9"/>
              </a:lnSpc>
            </a:pPr>
            <a:r>
              <a:rPr lang="en-US" sz="1956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La mayoría lee rara vez o nunca los términos (75.8%), pocos lo hacen con regularidad (24.2%).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1264" y="444101"/>
            <a:ext cx="171870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encuesta: estudiantes </a:t>
            </a:r>
            <a:r>
              <a:rPr lang="en-US" sz="5600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(132 respuestas)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98548" y="8603502"/>
            <a:ext cx="3930184" cy="127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1856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La mayoría la considera clara (42.5%), algunos neutrales (23.5%) y otros la ven poco clara (34.1%).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05281" y="4306446"/>
            <a:ext cx="3663010" cy="127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1856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La mayoría está de acuerdo (43.2%), algunos neutrales (27.3%) y otros en desacuerdo (29.5%).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85577" y="4324587"/>
            <a:ext cx="4026873" cy="127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1856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La mayoría considera segura la información (68.9%), algunos neutrales (25.8%) y pocos la ven poco segura (5.3%).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A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3961450" y="7209424"/>
            <a:ext cx="13269850" cy="4760559"/>
          </a:xfrm>
          <a:custGeom>
            <a:avLst/>
            <a:gdLst/>
            <a:ahLst/>
            <a:cxnLst/>
            <a:rect r="r" b="b" t="t" l="l"/>
            <a:pathLst>
              <a:path h="4760559" w="13269850">
                <a:moveTo>
                  <a:pt x="0" y="0"/>
                </a:moveTo>
                <a:lnTo>
                  <a:pt x="13269850" y="0"/>
                </a:lnTo>
                <a:lnTo>
                  <a:pt x="13269850" y="4760558"/>
                </a:lnTo>
                <a:lnTo>
                  <a:pt x="0" y="47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53709" y="2185496"/>
            <a:ext cx="11729935" cy="5272079"/>
            <a:chOff x="0" y="0"/>
            <a:chExt cx="2956338" cy="13287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56338" cy="1328741"/>
            </a:xfrm>
            <a:custGeom>
              <a:avLst/>
              <a:gdLst/>
              <a:ahLst/>
              <a:cxnLst/>
              <a:rect r="r" b="b" t="t" l="l"/>
              <a:pathLst>
                <a:path h="1328741" w="2956338">
                  <a:moveTo>
                    <a:pt x="19800" y="0"/>
                  </a:moveTo>
                  <a:lnTo>
                    <a:pt x="2936538" y="0"/>
                  </a:lnTo>
                  <a:cubicBezTo>
                    <a:pt x="2941789" y="0"/>
                    <a:pt x="2946825" y="2086"/>
                    <a:pt x="2950539" y="5799"/>
                  </a:cubicBezTo>
                  <a:cubicBezTo>
                    <a:pt x="2954252" y="9513"/>
                    <a:pt x="2956338" y="14549"/>
                    <a:pt x="2956338" y="19800"/>
                  </a:cubicBezTo>
                  <a:lnTo>
                    <a:pt x="2956338" y="1308941"/>
                  </a:lnTo>
                  <a:cubicBezTo>
                    <a:pt x="2956338" y="1314192"/>
                    <a:pt x="2954252" y="1319229"/>
                    <a:pt x="2950539" y="1322942"/>
                  </a:cubicBezTo>
                  <a:cubicBezTo>
                    <a:pt x="2946825" y="1326655"/>
                    <a:pt x="2941789" y="1328741"/>
                    <a:pt x="2936538" y="1328741"/>
                  </a:cubicBezTo>
                  <a:lnTo>
                    <a:pt x="19800" y="1328741"/>
                  </a:lnTo>
                  <a:cubicBezTo>
                    <a:pt x="8865" y="1328741"/>
                    <a:pt x="0" y="1319876"/>
                    <a:pt x="0" y="1308941"/>
                  </a:cubicBezTo>
                  <a:lnTo>
                    <a:pt x="0" y="19800"/>
                  </a:lnTo>
                  <a:cubicBezTo>
                    <a:pt x="0" y="8865"/>
                    <a:pt x="8865" y="0"/>
                    <a:pt x="19800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56338" cy="1357316"/>
            </a:xfrm>
            <a:prstGeom prst="rect">
              <a:avLst/>
            </a:prstGeom>
          </p:spPr>
          <p:txBody>
            <a:bodyPr anchor="ctr" rtlCol="false" tIns="53086" lIns="53086" bIns="53086" rIns="53086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128384" y="527463"/>
            <a:ext cx="6031233" cy="1338067"/>
            <a:chOff x="0" y="0"/>
            <a:chExt cx="1588473" cy="352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8473" cy="352413"/>
            </a:xfrm>
            <a:custGeom>
              <a:avLst/>
              <a:gdLst/>
              <a:ahLst/>
              <a:cxnLst/>
              <a:rect r="r" b="b" t="t" l="l"/>
              <a:pathLst>
                <a:path h="352413" w="1588473">
                  <a:moveTo>
                    <a:pt x="66749" y="0"/>
                  </a:moveTo>
                  <a:lnTo>
                    <a:pt x="1521724" y="0"/>
                  </a:lnTo>
                  <a:cubicBezTo>
                    <a:pt x="1558588" y="0"/>
                    <a:pt x="1588473" y="29885"/>
                    <a:pt x="1588473" y="66749"/>
                  </a:cubicBezTo>
                  <a:lnTo>
                    <a:pt x="1588473" y="285664"/>
                  </a:lnTo>
                  <a:cubicBezTo>
                    <a:pt x="1588473" y="303367"/>
                    <a:pt x="1581440" y="320345"/>
                    <a:pt x="1568922" y="332862"/>
                  </a:cubicBezTo>
                  <a:cubicBezTo>
                    <a:pt x="1556405" y="345380"/>
                    <a:pt x="1539427" y="352413"/>
                    <a:pt x="1521724" y="352413"/>
                  </a:cubicBezTo>
                  <a:lnTo>
                    <a:pt x="66749" y="352413"/>
                  </a:lnTo>
                  <a:cubicBezTo>
                    <a:pt x="29885" y="352413"/>
                    <a:pt x="0" y="322528"/>
                    <a:pt x="0" y="285664"/>
                  </a:cubicBezTo>
                  <a:lnTo>
                    <a:pt x="0" y="66749"/>
                  </a:lnTo>
                  <a:cubicBezTo>
                    <a:pt x="0" y="29885"/>
                    <a:pt x="29885" y="0"/>
                    <a:pt x="66749" y="0"/>
                  </a:cubicBezTo>
                  <a:close/>
                </a:path>
              </a:pathLst>
            </a:custGeom>
            <a:solidFill>
              <a:srgbClr val="DDE1B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88473" cy="380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322932" y="6411063"/>
            <a:ext cx="4965068" cy="4114800"/>
          </a:xfrm>
          <a:custGeom>
            <a:avLst/>
            <a:gdLst/>
            <a:ahLst/>
            <a:cxnLst/>
            <a:rect r="r" b="b" t="t" l="l"/>
            <a:pathLst>
              <a:path h="4114800" w="4965068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89127" y="372858"/>
            <a:ext cx="3442836" cy="3249176"/>
          </a:xfrm>
          <a:custGeom>
            <a:avLst/>
            <a:gdLst/>
            <a:ahLst/>
            <a:cxnLst/>
            <a:rect r="r" b="b" t="t" l="l"/>
            <a:pathLst>
              <a:path h="3249176" w="3442836">
                <a:moveTo>
                  <a:pt x="0" y="0"/>
                </a:moveTo>
                <a:lnTo>
                  <a:pt x="3442836" y="0"/>
                </a:lnTo>
                <a:lnTo>
                  <a:pt x="3442836" y="3249176"/>
                </a:lnTo>
                <a:lnTo>
                  <a:pt x="0" y="324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094" y="7279482"/>
            <a:ext cx="4415233" cy="3107220"/>
          </a:xfrm>
          <a:custGeom>
            <a:avLst/>
            <a:gdLst/>
            <a:ahLst/>
            <a:cxnLst/>
            <a:rect r="r" b="b" t="t" l="l"/>
            <a:pathLst>
              <a:path h="3107220" w="4415233">
                <a:moveTo>
                  <a:pt x="0" y="0"/>
                </a:moveTo>
                <a:lnTo>
                  <a:pt x="4415232" y="0"/>
                </a:lnTo>
                <a:lnTo>
                  <a:pt x="4415232" y="3107220"/>
                </a:lnTo>
                <a:lnTo>
                  <a:pt x="0" y="31072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353709" y="2354453"/>
            <a:ext cx="11388957" cy="547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5" indent="-345443" lvl="1">
              <a:lnSpc>
                <a:spcPts val="3968"/>
              </a:lnSpc>
              <a:buFont typeface="Arial"/>
              <a:buChar char="•"/>
            </a:pPr>
            <a:r>
              <a:rPr lang="en-US" b="true" sz="3200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Falta de capacitación:</a:t>
            </a:r>
            <a:r>
              <a:rPr lang="en-US" sz="3200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Docentes y administrativos carecen de formación en protección de datos.</a:t>
            </a:r>
          </a:p>
          <a:p>
            <a:pPr algn="just" marL="690885" indent="-345443" lvl="1">
              <a:lnSpc>
                <a:spcPts val="3968"/>
              </a:lnSpc>
              <a:buFont typeface="Arial"/>
              <a:buChar char="•"/>
            </a:pPr>
            <a:r>
              <a:rPr lang="en-US" b="true" sz="3200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Deficiencia en comunicación:</a:t>
            </a:r>
            <a:r>
              <a:rPr lang="en-US" sz="3200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Muchos estudiantes desconocen cómo se manejan sus datos personales.</a:t>
            </a:r>
          </a:p>
          <a:p>
            <a:pPr algn="just" marL="690885" indent="-345443" lvl="1">
              <a:lnSpc>
                <a:spcPts val="3968"/>
              </a:lnSpc>
              <a:buFont typeface="Arial"/>
              <a:buChar char="•"/>
            </a:pPr>
            <a:r>
              <a:rPr lang="en-US" b="true" sz="3200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Percepción de seguridad: </a:t>
            </a:r>
            <a:r>
              <a:rPr lang="en-US" sz="3200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Aunque existen protocolos, hay dudas sobre su efectividad.</a:t>
            </a:r>
          </a:p>
          <a:p>
            <a:pPr algn="just" marL="690885" indent="-345443" lvl="1">
              <a:lnSpc>
                <a:spcPts val="3968"/>
              </a:lnSpc>
              <a:buFont typeface="Arial"/>
              <a:buChar char="•"/>
            </a:pPr>
            <a:r>
              <a:rPr lang="en-US" b="true" sz="3200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Auditorías poco claras:</a:t>
            </a:r>
            <a:r>
              <a:rPr lang="en-US" sz="3200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No se informa con precisión su frecuencia y alcance.</a:t>
            </a:r>
          </a:p>
          <a:p>
            <a:pPr algn="just" marL="690885" indent="-345443" lvl="1">
              <a:lnSpc>
                <a:spcPts val="3968"/>
              </a:lnSpc>
              <a:buFont typeface="Arial"/>
              <a:buChar char="•"/>
            </a:pPr>
            <a:r>
              <a:rPr lang="en-US" b="true" sz="3200">
                <a:solidFill>
                  <a:srgbClr val="0A2E76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Necesidad de mejoras:</a:t>
            </a:r>
            <a:r>
              <a:rPr lang="en-US" sz="3200">
                <a:solidFill>
                  <a:srgbClr val="0A2E76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Se requiere mayor transparencia, capacitación y comunicación.</a:t>
            </a:r>
          </a:p>
          <a:p>
            <a:pPr algn="just">
              <a:lnSpc>
                <a:spcPts val="396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227368" y="646587"/>
            <a:ext cx="5641639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6400">
                <a:solidFill>
                  <a:srgbClr val="263156"/>
                </a:solidFill>
                <a:latin typeface="Boulder"/>
                <a:ea typeface="Boulder"/>
                <a:cs typeface="Boulder"/>
                <a:sym typeface="Boulder"/>
              </a:rPr>
              <a:t>discusión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DAGhSvhYL1I</dc:identifier>
  <dcterms:modified xsi:type="dcterms:W3CDTF">2011-08-01T06:04:30Z</dcterms:modified>
  <cp:revision>1</cp:revision>
  <dc:title>Copia de Copia de Copia de Copia de Copia de Presentación de Ciencias de Tipos de Ondas de Estilo Ilustrativo con Líneas y Gráficas en Azul Celeste y Blanco</dc:title>
</cp:coreProperties>
</file>